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handoutMasterIdLst>
    <p:handoutMasterId r:id="rId33"/>
  </p:handoutMasterIdLst>
  <p:sldIdLst>
    <p:sldId id="294" r:id="rId2"/>
    <p:sldId id="531" r:id="rId3"/>
    <p:sldId id="289" r:id="rId4"/>
    <p:sldId id="525" r:id="rId5"/>
    <p:sldId id="533" r:id="rId6"/>
    <p:sldId id="532" r:id="rId7"/>
    <p:sldId id="515" r:id="rId8"/>
    <p:sldId id="534" r:id="rId9"/>
    <p:sldId id="526" r:id="rId10"/>
    <p:sldId id="535" r:id="rId11"/>
    <p:sldId id="536" r:id="rId12"/>
    <p:sldId id="537" r:id="rId13"/>
    <p:sldId id="538" r:id="rId14"/>
    <p:sldId id="539" r:id="rId15"/>
    <p:sldId id="544" r:id="rId16"/>
    <p:sldId id="528" r:id="rId17"/>
    <p:sldId id="545" r:id="rId18"/>
    <p:sldId id="546" r:id="rId19"/>
    <p:sldId id="548" r:id="rId20"/>
    <p:sldId id="550" r:id="rId21"/>
    <p:sldId id="551" r:id="rId22"/>
    <p:sldId id="552" r:id="rId23"/>
    <p:sldId id="553" r:id="rId24"/>
    <p:sldId id="554" r:id="rId25"/>
    <p:sldId id="520" r:id="rId26"/>
    <p:sldId id="555" r:id="rId27"/>
    <p:sldId id="556" r:id="rId28"/>
    <p:sldId id="557" r:id="rId29"/>
    <p:sldId id="558" r:id="rId30"/>
    <p:sldId id="523" r:id="rId3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Pferdekämper-Schmidt" initials="AP" lastIdx="33" clrIdx="0">
    <p:extLst>
      <p:ext uri="{19B8F6BF-5375-455C-9EA6-DF929625EA0E}">
        <p15:presenceInfo xmlns:p15="http://schemas.microsoft.com/office/powerpoint/2012/main" userId="Anne Pferdekämper-Schmi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57"/>
    <a:srgbClr val="AC145A"/>
    <a:srgbClr val="E6E6E6"/>
    <a:srgbClr val="DBE2E9"/>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75346" autoAdjust="0"/>
  </p:normalViewPr>
  <p:slideViewPr>
    <p:cSldViewPr snapToGrid="0">
      <p:cViewPr varScale="1">
        <p:scale>
          <a:sx n="87" d="100"/>
          <a:sy n="87" d="100"/>
        </p:scale>
        <p:origin x="1032" y="96"/>
      </p:cViewPr>
      <p:guideLst>
        <p:guide orient="horz" pos="2160"/>
        <p:guide pos="3840"/>
      </p:guideLst>
    </p:cSldViewPr>
  </p:slideViewPr>
  <p:outlineViewPr>
    <p:cViewPr>
      <p:scale>
        <a:sx n="33" d="100"/>
        <a:sy n="33" d="100"/>
      </p:scale>
      <p:origin x="0" y="-3700"/>
    </p:cViewPr>
    <p:sldLst>
      <p:sld r:id="rId1" collapse="1"/>
      <p:sld r:id="rId2" collapse="1"/>
    </p:sldLst>
  </p:outlineViewPr>
  <p:notesTextViewPr>
    <p:cViewPr>
      <p:scale>
        <a:sx n="1" d="1"/>
        <a:sy n="1" d="1"/>
      </p:scale>
      <p:origin x="0" y="0"/>
    </p:cViewPr>
  </p:notesTextViewPr>
  <p:sorterViewPr>
    <p:cViewPr>
      <p:scale>
        <a:sx n="100" d="100"/>
        <a:sy n="100" d="100"/>
      </p:scale>
      <p:origin x="0" y="-14314"/>
    </p:cViewPr>
  </p:sorterViewPr>
  <p:notesViewPr>
    <p:cSldViewPr snapToGrid="0">
      <p:cViewPr varScale="1">
        <p:scale>
          <a:sx n="50" d="100"/>
          <a:sy n="50" d="100"/>
        </p:scale>
        <p:origin x="2640"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5C70CA-B494-48B3-89C3-A3DB7611D8B2}" type="datetimeFigureOut">
              <a:rPr lang="de-DE" smtClean="0"/>
              <a:t>10.06.2026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E156D8-8033-4800-9236-C1F7436DA4BF}" type="slidenum">
              <a:rPr lang="de-DE" smtClean="0"/>
              <a:t>‹Nr.›</a:t>
            </a:fld>
            <a:endParaRPr lang="de-DE"/>
          </a:p>
        </p:txBody>
      </p:sp>
    </p:spTree>
    <p:extLst>
      <p:ext uri="{BB962C8B-B14F-4D97-AF65-F5344CB8AC3E}">
        <p14:creationId xmlns:p14="http://schemas.microsoft.com/office/powerpoint/2010/main" val="2150797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BC22C-49E7-4984-A527-E6BC96447208}" type="datetimeFigureOut">
              <a:rPr lang="de-DE" smtClean="0"/>
              <a:t>10.06.2026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606A55-AB75-4A52-BDC6-248AF1A38356}" type="slidenum">
              <a:rPr lang="de-DE" smtClean="0"/>
              <a:t>‹Nr.›</a:t>
            </a:fld>
            <a:endParaRPr lang="de-DE"/>
          </a:p>
        </p:txBody>
      </p:sp>
    </p:spTree>
    <p:extLst>
      <p:ext uri="{BB962C8B-B14F-4D97-AF65-F5344CB8AC3E}">
        <p14:creationId xmlns:p14="http://schemas.microsoft.com/office/powerpoint/2010/main" val="34300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a:t>
            </a:fld>
            <a:endParaRPr lang="de-DE"/>
          </a:p>
        </p:txBody>
      </p:sp>
    </p:spTree>
    <p:extLst>
      <p:ext uri="{BB962C8B-B14F-4D97-AF65-F5344CB8AC3E}">
        <p14:creationId xmlns:p14="http://schemas.microsoft.com/office/powerpoint/2010/main" val="3246693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3</a:t>
            </a:fld>
            <a:endParaRPr lang="de-DE"/>
          </a:p>
        </p:txBody>
      </p:sp>
    </p:spTree>
    <p:extLst>
      <p:ext uri="{BB962C8B-B14F-4D97-AF65-F5344CB8AC3E}">
        <p14:creationId xmlns:p14="http://schemas.microsoft.com/office/powerpoint/2010/main" val="1858548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4</a:t>
            </a:fld>
            <a:endParaRPr lang="de-DE"/>
          </a:p>
        </p:txBody>
      </p:sp>
    </p:spTree>
    <p:extLst>
      <p:ext uri="{BB962C8B-B14F-4D97-AF65-F5344CB8AC3E}">
        <p14:creationId xmlns:p14="http://schemas.microsoft.com/office/powerpoint/2010/main" val="218640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5</a:t>
            </a:fld>
            <a:endParaRPr lang="de-DE"/>
          </a:p>
        </p:txBody>
      </p:sp>
    </p:spTree>
    <p:extLst>
      <p:ext uri="{BB962C8B-B14F-4D97-AF65-F5344CB8AC3E}">
        <p14:creationId xmlns:p14="http://schemas.microsoft.com/office/powerpoint/2010/main" val="2960816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1B34DA3-0166-4E2C-99E4-B1A7B6ED118A}" type="slidenum">
              <a:rPr lang="de-DE" smtClean="0"/>
              <a:t>6</a:t>
            </a:fld>
            <a:endParaRPr lang="de-DE"/>
          </a:p>
        </p:txBody>
      </p:sp>
    </p:spTree>
    <p:extLst>
      <p:ext uri="{BB962C8B-B14F-4D97-AF65-F5344CB8AC3E}">
        <p14:creationId xmlns:p14="http://schemas.microsoft.com/office/powerpoint/2010/main" val="3376570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7</a:t>
            </a:fld>
            <a:endParaRPr lang="de-DE"/>
          </a:p>
        </p:txBody>
      </p:sp>
    </p:spTree>
    <p:extLst>
      <p:ext uri="{BB962C8B-B14F-4D97-AF65-F5344CB8AC3E}">
        <p14:creationId xmlns:p14="http://schemas.microsoft.com/office/powerpoint/2010/main" val="2112646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8</a:t>
            </a:fld>
            <a:endParaRPr lang="de-DE"/>
          </a:p>
        </p:txBody>
      </p:sp>
    </p:spTree>
    <p:extLst>
      <p:ext uri="{BB962C8B-B14F-4D97-AF65-F5344CB8AC3E}">
        <p14:creationId xmlns:p14="http://schemas.microsoft.com/office/powerpoint/2010/main" val="28858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9</a:t>
            </a:fld>
            <a:endParaRPr lang="de-DE"/>
          </a:p>
        </p:txBody>
      </p:sp>
    </p:spTree>
    <p:extLst>
      <p:ext uri="{BB962C8B-B14F-4D97-AF65-F5344CB8AC3E}">
        <p14:creationId xmlns:p14="http://schemas.microsoft.com/office/powerpoint/2010/main" val="3296339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10</a:t>
            </a:fld>
            <a:endParaRPr lang="de-DE"/>
          </a:p>
        </p:txBody>
      </p:sp>
    </p:spTree>
    <p:extLst>
      <p:ext uri="{BB962C8B-B14F-4D97-AF65-F5344CB8AC3E}">
        <p14:creationId xmlns:p14="http://schemas.microsoft.com/office/powerpoint/2010/main" val="166811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11</a:t>
            </a:fld>
            <a:endParaRPr lang="de-DE"/>
          </a:p>
        </p:txBody>
      </p:sp>
    </p:spTree>
    <p:extLst>
      <p:ext uri="{BB962C8B-B14F-4D97-AF65-F5344CB8AC3E}">
        <p14:creationId xmlns:p14="http://schemas.microsoft.com/office/powerpoint/2010/main" val="980440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0606A55-AB75-4A52-BDC6-248AF1A38356}" type="slidenum">
              <a:rPr lang="de-DE" smtClean="0"/>
              <a:t>12</a:t>
            </a:fld>
            <a:endParaRPr lang="de-DE"/>
          </a:p>
        </p:txBody>
      </p:sp>
    </p:spTree>
    <p:extLst>
      <p:ext uri="{BB962C8B-B14F-4D97-AF65-F5344CB8AC3E}">
        <p14:creationId xmlns:p14="http://schemas.microsoft.com/office/powerpoint/2010/main" val="4064824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13</a:t>
            </a:fld>
            <a:endParaRPr lang="de-DE"/>
          </a:p>
        </p:txBody>
      </p:sp>
    </p:spTree>
    <p:extLst>
      <p:ext uri="{BB962C8B-B14F-4D97-AF65-F5344CB8AC3E}">
        <p14:creationId xmlns:p14="http://schemas.microsoft.com/office/powerpoint/2010/main" val="2066980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14</a:t>
            </a:fld>
            <a:endParaRPr lang="de-DE"/>
          </a:p>
        </p:txBody>
      </p:sp>
    </p:spTree>
    <p:extLst>
      <p:ext uri="{BB962C8B-B14F-4D97-AF65-F5344CB8AC3E}">
        <p14:creationId xmlns:p14="http://schemas.microsoft.com/office/powerpoint/2010/main" val="2020111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15</a:t>
            </a:fld>
            <a:endParaRPr lang="de-DE"/>
          </a:p>
        </p:txBody>
      </p:sp>
    </p:spTree>
    <p:extLst>
      <p:ext uri="{BB962C8B-B14F-4D97-AF65-F5344CB8AC3E}">
        <p14:creationId xmlns:p14="http://schemas.microsoft.com/office/powerpoint/2010/main" val="3510478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16</a:t>
            </a:fld>
            <a:endParaRPr lang="de-DE"/>
          </a:p>
        </p:txBody>
      </p:sp>
    </p:spTree>
    <p:extLst>
      <p:ext uri="{BB962C8B-B14F-4D97-AF65-F5344CB8AC3E}">
        <p14:creationId xmlns:p14="http://schemas.microsoft.com/office/powerpoint/2010/main" val="2029055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17</a:t>
            </a:fld>
            <a:endParaRPr lang="de-DE"/>
          </a:p>
        </p:txBody>
      </p:sp>
    </p:spTree>
    <p:extLst>
      <p:ext uri="{BB962C8B-B14F-4D97-AF65-F5344CB8AC3E}">
        <p14:creationId xmlns:p14="http://schemas.microsoft.com/office/powerpoint/2010/main" val="1190280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18</a:t>
            </a:fld>
            <a:endParaRPr lang="de-DE"/>
          </a:p>
        </p:txBody>
      </p:sp>
    </p:spTree>
    <p:extLst>
      <p:ext uri="{BB962C8B-B14F-4D97-AF65-F5344CB8AC3E}">
        <p14:creationId xmlns:p14="http://schemas.microsoft.com/office/powerpoint/2010/main" val="3401823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19</a:t>
            </a:fld>
            <a:endParaRPr lang="de-DE"/>
          </a:p>
        </p:txBody>
      </p:sp>
    </p:spTree>
    <p:extLst>
      <p:ext uri="{BB962C8B-B14F-4D97-AF65-F5344CB8AC3E}">
        <p14:creationId xmlns:p14="http://schemas.microsoft.com/office/powerpoint/2010/main" val="790099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20</a:t>
            </a:fld>
            <a:endParaRPr lang="de-DE"/>
          </a:p>
        </p:txBody>
      </p:sp>
    </p:spTree>
    <p:extLst>
      <p:ext uri="{BB962C8B-B14F-4D97-AF65-F5344CB8AC3E}">
        <p14:creationId xmlns:p14="http://schemas.microsoft.com/office/powerpoint/2010/main" val="4120438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21</a:t>
            </a:fld>
            <a:endParaRPr lang="de-DE"/>
          </a:p>
        </p:txBody>
      </p:sp>
    </p:spTree>
    <p:extLst>
      <p:ext uri="{BB962C8B-B14F-4D97-AF65-F5344CB8AC3E}">
        <p14:creationId xmlns:p14="http://schemas.microsoft.com/office/powerpoint/2010/main" val="4287341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22</a:t>
            </a:fld>
            <a:endParaRPr lang="de-DE"/>
          </a:p>
        </p:txBody>
      </p:sp>
    </p:spTree>
    <p:extLst>
      <p:ext uri="{BB962C8B-B14F-4D97-AF65-F5344CB8AC3E}">
        <p14:creationId xmlns:p14="http://schemas.microsoft.com/office/powerpoint/2010/main" val="4030989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23</a:t>
            </a:fld>
            <a:endParaRPr lang="de-DE"/>
          </a:p>
        </p:txBody>
      </p:sp>
    </p:spTree>
    <p:extLst>
      <p:ext uri="{BB962C8B-B14F-4D97-AF65-F5344CB8AC3E}">
        <p14:creationId xmlns:p14="http://schemas.microsoft.com/office/powerpoint/2010/main" val="1558162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24</a:t>
            </a:fld>
            <a:endParaRPr lang="de-DE"/>
          </a:p>
        </p:txBody>
      </p:sp>
    </p:spTree>
    <p:extLst>
      <p:ext uri="{BB962C8B-B14F-4D97-AF65-F5344CB8AC3E}">
        <p14:creationId xmlns:p14="http://schemas.microsoft.com/office/powerpoint/2010/main" val="1843782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25</a:t>
            </a:fld>
            <a:endParaRPr lang="de-DE"/>
          </a:p>
        </p:txBody>
      </p:sp>
    </p:spTree>
    <p:extLst>
      <p:ext uri="{BB962C8B-B14F-4D97-AF65-F5344CB8AC3E}">
        <p14:creationId xmlns:p14="http://schemas.microsoft.com/office/powerpoint/2010/main" val="949263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26</a:t>
            </a:fld>
            <a:endParaRPr lang="de-DE"/>
          </a:p>
        </p:txBody>
      </p:sp>
    </p:spTree>
    <p:extLst>
      <p:ext uri="{BB962C8B-B14F-4D97-AF65-F5344CB8AC3E}">
        <p14:creationId xmlns:p14="http://schemas.microsoft.com/office/powerpoint/2010/main" val="904196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27</a:t>
            </a:fld>
            <a:endParaRPr lang="de-DE"/>
          </a:p>
        </p:txBody>
      </p:sp>
    </p:spTree>
    <p:extLst>
      <p:ext uri="{BB962C8B-B14F-4D97-AF65-F5344CB8AC3E}">
        <p14:creationId xmlns:p14="http://schemas.microsoft.com/office/powerpoint/2010/main" val="1737040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50606A55-AB75-4A52-BDC6-248AF1A38356}" type="slidenum">
              <a:rPr lang="de-DE" smtClean="0"/>
              <a:t>30</a:t>
            </a:fld>
            <a:endParaRPr lang="de-DE"/>
          </a:p>
        </p:txBody>
      </p:sp>
    </p:spTree>
    <p:extLst>
      <p:ext uri="{BB962C8B-B14F-4D97-AF65-F5344CB8AC3E}">
        <p14:creationId xmlns:p14="http://schemas.microsoft.com/office/powerpoint/2010/main" val="1144615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grpSp>
        <p:nvGrpSpPr>
          <p:cNvPr id="46" name="Gruppieren 45"/>
          <p:cNvGrpSpPr/>
          <p:nvPr userDrawn="1"/>
        </p:nvGrpSpPr>
        <p:grpSpPr>
          <a:xfrm>
            <a:off x="11168898" y="5468175"/>
            <a:ext cx="1022868" cy="1222435"/>
            <a:chOff x="9389533" y="5208478"/>
            <a:chExt cx="1022868" cy="1222435"/>
          </a:xfrm>
          <a:noFill/>
        </p:grpSpPr>
        <p:sp>
          <p:nvSpPr>
            <p:cNvPr id="33" name="Rechteck 32"/>
            <p:cNvSpPr/>
            <p:nvPr userDrawn="1"/>
          </p:nvSpPr>
          <p:spPr>
            <a:xfrm>
              <a:off x="9389533" y="5612154"/>
              <a:ext cx="5112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Rechteck 40"/>
            <p:cNvSpPr/>
            <p:nvPr userDrawn="1"/>
          </p:nvSpPr>
          <p:spPr>
            <a:xfrm>
              <a:off x="9901201" y="5208478"/>
              <a:ext cx="511200" cy="40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Rechteck 41"/>
            <p:cNvSpPr/>
            <p:nvPr userDrawn="1"/>
          </p:nvSpPr>
          <p:spPr>
            <a:xfrm>
              <a:off x="9901201" y="5613912"/>
              <a:ext cx="511200" cy="40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Rechteck 42"/>
            <p:cNvSpPr/>
            <p:nvPr userDrawn="1"/>
          </p:nvSpPr>
          <p:spPr>
            <a:xfrm>
              <a:off x="9901201" y="6024113"/>
              <a:ext cx="511200" cy="40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 name="Titel 1"/>
          <p:cNvSpPr>
            <a:spLocks noGrp="1"/>
          </p:cNvSpPr>
          <p:nvPr>
            <p:ph type="ctrTitle" hasCustomPrompt="1"/>
          </p:nvPr>
        </p:nvSpPr>
        <p:spPr>
          <a:xfrm>
            <a:off x="1524000" y="1407381"/>
            <a:ext cx="9144000" cy="2387600"/>
          </a:xfrm>
        </p:spPr>
        <p:txBody>
          <a:bodyPr anchor="t"/>
          <a:lstStyle>
            <a:lvl1pPr algn="l">
              <a:defRPr sz="6000">
                <a:solidFill>
                  <a:srgbClr val="003057"/>
                </a:solidFill>
              </a:defRPr>
            </a:lvl1pPr>
          </a:lstStyle>
          <a:p>
            <a:r>
              <a:rPr lang="de-DE" dirty="0"/>
              <a:t>Titel</a:t>
            </a:r>
            <a:br>
              <a:rPr lang="de-DE" dirty="0"/>
            </a:br>
            <a:r>
              <a:rPr lang="de-DE" dirty="0"/>
              <a:t>zweizeilig</a:t>
            </a:r>
          </a:p>
        </p:txBody>
      </p:sp>
      <p:sp>
        <p:nvSpPr>
          <p:cNvPr id="3" name="Untertitel 2"/>
          <p:cNvSpPr>
            <a:spLocks noGrp="1"/>
          </p:cNvSpPr>
          <p:nvPr>
            <p:ph type="subTitle" idx="1" hasCustomPrompt="1"/>
          </p:nvPr>
        </p:nvSpPr>
        <p:spPr>
          <a:xfrm>
            <a:off x="1524000" y="3887056"/>
            <a:ext cx="9144000" cy="1655762"/>
          </a:xfrm>
        </p:spPr>
        <p:txBody>
          <a:bodyPr anchor="t"/>
          <a:lstStyle>
            <a:lvl1pPr marL="0" indent="0" algn="l">
              <a:buNone/>
              <a:defRPr sz="2400">
                <a:solidFill>
                  <a:srgbClr val="AC14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Subline</a:t>
            </a:r>
            <a:r>
              <a:rPr lang="de-DE" dirty="0"/>
              <a:t> einzeilig</a:t>
            </a:r>
          </a:p>
        </p:txBody>
      </p:sp>
      <p:grpSp>
        <p:nvGrpSpPr>
          <p:cNvPr id="4" name="Gruppieren 3" descr="Corporate Design Elemente (2 Balken) am linken Folienrand">
            <a:extLst>
              <a:ext uri="{FF2B5EF4-FFF2-40B4-BE49-F238E27FC236}">
                <a16:creationId xmlns:a16="http://schemas.microsoft.com/office/drawing/2014/main" id="{BDC6A36A-DB33-6929-B9B6-D9850909B57D}"/>
              </a:ext>
            </a:extLst>
          </p:cNvPr>
          <p:cNvGrpSpPr/>
          <p:nvPr userDrawn="1"/>
        </p:nvGrpSpPr>
        <p:grpSpPr>
          <a:xfrm>
            <a:off x="0" y="0"/>
            <a:ext cx="456400" cy="6876000"/>
            <a:chOff x="0" y="0"/>
            <a:chExt cx="456400" cy="6876000"/>
          </a:xfrm>
        </p:grpSpPr>
        <p:sp>
          <p:nvSpPr>
            <p:cNvPr id="7" name="Rechteck 6" descr="C"/>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userDrawn="1"/>
          </p:nvSpPr>
          <p:spPr>
            <a:xfrm rot="16200000">
              <a:off x="-3035600" y="3384000"/>
              <a:ext cx="6876000" cy="108000"/>
            </a:xfrm>
            <a:prstGeom prst="rect">
              <a:avLst/>
            </a:prstGeom>
            <a:solidFill>
              <a:srgbClr val="AC1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24" name="Gerader Verbinder 23">
            <a:extLst>
              <a:ext uri="{C183D7F6-B498-43B3-948B-1728B52AA6E4}">
                <adec:decorative xmlns:adec="http://schemas.microsoft.com/office/drawing/2017/decorative" val="1"/>
              </a:ext>
            </a:extLst>
          </p:cNvPr>
          <p:cNvCxnSpPr/>
          <p:nvPr userDrawn="1"/>
        </p:nvCxnSpPr>
        <p:spPr>
          <a:xfrm>
            <a:off x="1619353" y="5061833"/>
            <a:ext cx="10060745" cy="0"/>
          </a:xfrm>
          <a:prstGeom prst="line">
            <a:avLst/>
          </a:prstGeom>
          <a:ln w="12700">
            <a:solidFill>
              <a:srgbClr val="003057"/>
            </a:solidFill>
          </a:ln>
        </p:spPr>
        <p:style>
          <a:lnRef idx="1">
            <a:schemeClr val="accent1"/>
          </a:lnRef>
          <a:fillRef idx="0">
            <a:schemeClr val="accent1"/>
          </a:fillRef>
          <a:effectRef idx="0">
            <a:schemeClr val="accent1"/>
          </a:effectRef>
          <a:fontRef idx="minor">
            <a:schemeClr val="tx1"/>
          </a:fontRef>
        </p:style>
      </p:cxnSp>
      <p:sp>
        <p:nvSpPr>
          <p:cNvPr id="29" name="Untertitel 2"/>
          <p:cNvSpPr txBox="1">
            <a:spLocks/>
          </p:cNvSpPr>
          <p:nvPr userDrawn="1"/>
        </p:nvSpPr>
        <p:spPr>
          <a:xfrm>
            <a:off x="1524000" y="5330975"/>
            <a:ext cx="3600000" cy="223746"/>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AC145A"/>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000" dirty="0">
                <a:solidFill>
                  <a:schemeClr val="tx1"/>
                </a:solidFill>
              </a:rPr>
              <a:t>Ein Kooperationsvorhaben empfohlen</a:t>
            </a:r>
            <a:r>
              <a:rPr lang="de-DE" sz="1000" baseline="0" dirty="0">
                <a:solidFill>
                  <a:schemeClr val="tx1"/>
                </a:solidFill>
              </a:rPr>
              <a:t> durch die:</a:t>
            </a:r>
            <a:endParaRPr lang="de-DE" sz="1000" dirty="0">
              <a:solidFill>
                <a:schemeClr val="tx1"/>
              </a:solidFill>
            </a:endParaRPr>
          </a:p>
        </p:txBody>
      </p:sp>
      <p:sp>
        <p:nvSpPr>
          <p:cNvPr id="30" name="Untertitel 2"/>
          <p:cNvSpPr txBox="1">
            <a:spLocks/>
          </p:cNvSpPr>
          <p:nvPr userDrawn="1"/>
        </p:nvSpPr>
        <p:spPr>
          <a:xfrm>
            <a:off x="8930725" y="5333088"/>
            <a:ext cx="3600000" cy="223746"/>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AC145A"/>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000" dirty="0">
                <a:solidFill>
                  <a:schemeClr val="tx1"/>
                </a:solidFill>
              </a:rPr>
              <a:t>Gefördert durch:</a:t>
            </a:r>
          </a:p>
        </p:txBody>
      </p:sp>
      <p:cxnSp>
        <p:nvCxnSpPr>
          <p:cNvPr id="40" name="Gerader Verbinder 39"/>
          <p:cNvCxnSpPr/>
          <p:nvPr userDrawn="1"/>
        </p:nvCxnSpPr>
        <p:spPr>
          <a:xfrm flipV="1">
            <a:off x="9022945" y="4499875"/>
            <a:ext cx="0" cy="1899389"/>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48" name="Gerader Verbinder 47"/>
          <p:cNvCxnSpPr/>
          <p:nvPr userDrawn="1"/>
        </p:nvCxnSpPr>
        <p:spPr>
          <a:xfrm>
            <a:off x="11680332" y="412599"/>
            <a:ext cx="0" cy="6297286"/>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21" name="Grafik 20" descr="Logo der DH.NRW"/>
          <p:cNvPicPr>
            <a:picLocks noChangeAspect="1"/>
          </p:cNvPicPr>
          <p:nvPr userDrawn="1"/>
        </p:nvPicPr>
        <p:blipFill rotWithShape="1">
          <a:blip r:embed="rId2" cstate="print">
            <a:extLst>
              <a:ext uri="{28A0092B-C50C-407E-A947-70E740481C1C}">
                <a14:useLocalDpi xmlns:a14="http://schemas.microsoft.com/office/drawing/2010/main" val="0"/>
              </a:ext>
            </a:extLst>
          </a:blip>
          <a:srcRect t="23093"/>
          <a:stretch/>
        </p:blipFill>
        <p:spPr>
          <a:xfrm>
            <a:off x="1619353" y="5872682"/>
            <a:ext cx="1295744" cy="540000"/>
          </a:xfrm>
          <a:prstGeom prst="rect">
            <a:avLst/>
          </a:prstGeom>
        </p:spPr>
      </p:pic>
      <p:pic>
        <p:nvPicPr>
          <p:cNvPr id="22" name="Grafik 21" descr="Logo des Ministeriums für Kultur und Wissenschaft des Landes NRW"/>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27005" y="5872682"/>
            <a:ext cx="2654976" cy="540000"/>
          </a:xfrm>
          <a:prstGeom prst="rect">
            <a:avLst/>
          </a:prstGeom>
        </p:spPr>
      </p:pic>
      <p:pic>
        <p:nvPicPr>
          <p:cNvPr id="23" name="Grafik 22" descr="Logo des Kompetenzzentrums" title="barrierefreiheit.nrw"/>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22944" y="488381"/>
            <a:ext cx="2663095" cy="263797"/>
          </a:xfrm>
          <a:prstGeom prst="rect">
            <a:avLst/>
          </a:prstGeom>
        </p:spPr>
      </p:pic>
    </p:spTree>
    <p:extLst>
      <p:ext uri="{BB962C8B-B14F-4D97-AF65-F5344CB8AC3E}">
        <p14:creationId xmlns:p14="http://schemas.microsoft.com/office/powerpoint/2010/main" val="764826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200" y="365125"/>
            <a:ext cx="10940806" cy="1325563"/>
          </a:xfrm>
        </p:spPr>
        <p:txBody>
          <a:bodyPr/>
          <a:lstStyle>
            <a:lvl1pPr>
              <a:defRPr b="1">
                <a:solidFill>
                  <a:srgbClr val="003057"/>
                </a:solidFill>
              </a:defRPr>
            </a:lvl1pPr>
          </a:lstStyle>
          <a:p>
            <a:r>
              <a:rPr lang="de-DE" dirty="0"/>
              <a:t>Headline einzeilig</a:t>
            </a:r>
          </a:p>
        </p:txBody>
      </p:sp>
      <p:sp>
        <p:nvSpPr>
          <p:cNvPr id="3" name="Inhaltsplatzhalter 2"/>
          <p:cNvSpPr>
            <a:spLocks noGrp="1"/>
          </p:cNvSpPr>
          <p:nvPr>
            <p:ph idx="1" hasCustomPrompt="1"/>
          </p:nvPr>
        </p:nvSpPr>
        <p:spPr>
          <a:xfrm>
            <a:off x="838199" y="1825625"/>
            <a:ext cx="10940807" cy="4351338"/>
          </a:xfrm>
        </p:spPr>
        <p:txBody>
          <a:bodyPr/>
          <a:lstStyle>
            <a:lvl1pPr>
              <a:defRPr>
                <a:solidFill>
                  <a:srgbClr val="003057"/>
                </a:solidFill>
              </a:defRPr>
            </a:lvl1pPr>
          </a:lstStyle>
          <a:p>
            <a:pPr lvl="0"/>
            <a:r>
              <a:rPr lang="de-DE" dirty="0"/>
              <a:t>Text</a:t>
            </a:r>
          </a:p>
        </p:txBody>
      </p:sp>
      <p:sp>
        <p:nvSpPr>
          <p:cNvPr id="6" name="Foliennummernplatzhalter 5"/>
          <p:cNvSpPr>
            <a:spLocks noGrp="1"/>
          </p:cNvSpPr>
          <p:nvPr>
            <p:ph type="sldNum" sz="quarter" idx="12"/>
          </p:nvPr>
        </p:nvSpPr>
        <p:spPr>
          <a:xfrm>
            <a:off x="9035807" y="6356350"/>
            <a:ext cx="2743200" cy="365125"/>
          </a:xfrm>
        </p:spPr>
        <p:txBody>
          <a:bodyPr/>
          <a:lstStyle/>
          <a:p>
            <a:fld id="{FB2375C0-7702-4EFE-AA9A-D259F46FFF45}" type="slidenum">
              <a:rPr lang="de-DE" smtClean="0"/>
              <a:t>‹Nr.›</a:t>
            </a:fld>
            <a:endParaRPr lang="de-DE"/>
          </a:p>
        </p:txBody>
      </p:sp>
      <p:sp>
        <p:nvSpPr>
          <p:cNvPr id="7" name="Rechteck 6">
            <a:extLst>
              <a:ext uri="{C183D7F6-B498-43B3-948B-1728B52AA6E4}">
                <adec:decorative xmlns:adec="http://schemas.microsoft.com/office/drawing/2017/decorative" val="1"/>
              </a:ext>
            </a:extLst>
          </p:cNvPr>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991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1850" y="1709738"/>
            <a:ext cx="10515600" cy="2852737"/>
          </a:xfrm>
        </p:spPr>
        <p:txBody>
          <a:bodyPr anchor="b"/>
          <a:lstStyle>
            <a:lvl1pPr>
              <a:defRPr sz="6000">
                <a:solidFill>
                  <a:srgbClr val="003057"/>
                </a:solidFill>
              </a:defRPr>
            </a:lvl1pPr>
          </a:lstStyle>
          <a:p>
            <a:r>
              <a:rPr lang="de-DE" dirty="0"/>
              <a:t>Neues Kapitel – </a:t>
            </a:r>
            <a:br>
              <a:rPr lang="de-DE" dirty="0"/>
            </a:br>
            <a:r>
              <a:rPr lang="de-DE" dirty="0"/>
              <a:t>Headline zweizeilig</a:t>
            </a:r>
          </a:p>
        </p:txBody>
      </p:sp>
      <p:sp>
        <p:nvSpPr>
          <p:cNvPr id="3" name="Textplatzhalter 2"/>
          <p:cNvSpPr>
            <a:spLocks noGrp="1"/>
          </p:cNvSpPr>
          <p:nvPr>
            <p:ph type="body" idx="1" hasCustomPrompt="1"/>
          </p:nvPr>
        </p:nvSpPr>
        <p:spPr>
          <a:xfrm>
            <a:off x="831850" y="4589463"/>
            <a:ext cx="10515600" cy="1500187"/>
          </a:xfrm>
        </p:spPr>
        <p:txBody>
          <a:bodyPr anchor="ctr"/>
          <a:lstStyle>
            <a:lvl1pPr marL="0" indent="0">
              <a:buNone/>
              <a:defRPr sz="2400">
                <a:solidFill>
                  <a:srgbClr val="AC145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err="1"/>
              <a:t>Subline</a:t>
            </a:r>
            <a:r>
              <a:rPr lang="de-DE" dirty="0"/>
              <a:t> einzeilig</a:t>
            </a:r>
          </a:p>
        </p:txBody>
      </p:sp>
      <p:sp>
        <p:nvSpPr>
          <p:cNvPr id="11" name="Rechteck 10">
            <a:extLst>
              <a:ext uri="{C183D7F6-B498-43B3-948B-1728B52AA6E4}">
                <adec:decorative xmlns:adec="http://schemas.microsoft.com/office/drawing/2017/decorative" val="1"/>
              </a:ext>
            </a:extLst>
          </p:cNvPr>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C183D7F6-B498-43B3-948B-1728B52AA6E4}">
                <adec:decorative xmlns:adec="http://schemas.microsoft.com/office/drawing/2017/decorative" val="1"/>
              </a:ext>
            </a:extLst>
          </p:cNvPr>
          <p:cNvSpPr/>
          <p:nvPr userDrawn="1"/>
        </p:nvSpPr>
        <p:spPr>
          <a:xfrm rot="16200000">
            <a:off x="-3035600" y="3384000"/>
            <a:ext cx="6876000" cy="108000"/>
          </a:xfrm>
          <a:prstGeom prst="rect">
            <a:avLst/>
          </a:prstGeom>
          <a:solidFill>
            <a:srgbClr val="AC1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19071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365125"/>
            <a:ext cx="10515600" cy="1325563"/>
          </a:xfrm>
        </p:spPr>
        <p:txBody>
          <a:bodyPr/>
          <a:lstStyle>
            <a:lvl1pPr>
              <a:defRPr b="1">
                <a:solidFill>
                  <a:srgbClr val="003057"/>
                </a:solidFill>
              </a:defRPr>
            </a:lvl1pPr>
          </a:lstStyle>
          <a:p>
            <a:r>
              <a:rPr lang="de-DE" dirty="0"/>
              <a:t>Headline</a:t>
            </a:r>
          </a:p>
        </p:txBody>
      </p:sp>
      <p:sp>
        <p:nvSpPr>
          <p:cNvPr id="3" name="Textplatzhalter 2"/>
          <p:cNvSpPr>
            <a:spLocks noGrp="1"/>
          </p:cNvSpPr>
          <p:nvPr>
            <p:ph type="body" idx="1" hasCustomPrompt="1"/>
          </p:nvPr>
        </p:nvSpPr>
        <p:spPr>
          <a:xfrm>
            <a:off x="839788" y="1681163"/>
            <a:ext cx="5157787" cy="823912"/>
          </a:xfrm>
        </p:spPr>
        <p:txBody>
          <a:bodyPr anchor="b"/>
          <a:lstStyle>
            <a:lvl1pPr marL="0" indent="0">
              <a:buNone/>
              <a:defRPr sz="2400" b="1">
                <a:solidFill>
                  <a:srgbClr val="AC14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err="1"/>
              <a:t>Subline</a:t>
            </a:r>
            <a:endParaRPr lang="de-DE" dirty="0"/>
          </a:p>
        </p:txBody>
      </p:sp>
      <p:sp>
        <p:nvSpPr>
          <p:cNvPr id="4" name="Inhaltsplatzhalter 3"/>
          <p:cNvSpPr>
            <a:spLocks noGrp="1"/>
          </p:cNvSpPr>
          <p:nvPr>
            <p:ph sz="half" idx="2" hasCustomPrompt="1"/>
          </p:nvPr>
        </p:nvSpPr>
        <p:spPr>
          <a:xfrm>
            <a:off x="839788" y="2505075"/>
            <a:ext cx="5157787" cy="3684588"/>
          </a:xfrm>
        </p:spPr>
        <p:txBody>
          <a:bodyPr/>
          <a:lstStyle>
            <a:lvl1pPr>
              <a:defRPr>
                <a:solidFill>
                  <a:srgbClr val="003057"/>
                </a:solidFill>
              </a:defRPr>
            </a:lvl1pPr>
          </a:lstStyle>
          <a:p>
            <a:pPr lvl="0"/>
            <a:r>
              <a:rPr lang="de-DE" dirty="0"/>
              <a:t>Text</a:t>
            </a:r>
          </a:p>
        </p:txBody>
      </p:sp>
      <p:sp>
        <p:nvSpPr>
          <p:cNvPr id="5" name="Textplatzhalter 4"/>
          <p:cNvSpPr>
            <a:spLocks noGrp="1"/>
          </p:cNvSpPr>
          <p:nvPr>
            <p:ph type="body" sz="quarter" idx="3" hasCustomPrompt="1"/>
          </p:nvPr>
        </p:nvSpPr>
        <p:spPr>
          <a:xfrm>
            <a:off x="6595818" y="1681163"/>
            <a:ext cx="5183188" cy="823912"/>
          </a:xfrm>
        </p:spPr>
        <p:txBody>
          <a:bodyPr anchor="b"/>
          <a:lstStyle>
            <a:lvl1pPr marL="0" indent="0">
              <a:buNone/>
              <a:defRPr sz="2400" b="1">
                <a:solidFill>
                  <a:srgbClr val="AC14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err="1"/>
              <a:t>Subline</a:t>
            </a:r>
            <a:endParaRPr lang="de-DE" dirty="0"/>
          </a:p>
        </p:txBody>
      </p:sp>
      <p:sp>
        <p:nvSpPr>
          <p:cNvPr id="6" name="Inhaltsplatzhalter 5"/>
          <p:cNvSpPr>
            <a:spLocks noGrp="1"/>
          </p:cNvSpPr>
          <p:nvPr>
            <p:ph sz="quarter" idx="4" hasCustomPrompt="1"/>
          </p:nvPr>
        </p:nvSpPr>
        <p:spPr>
          <a:xfrm>
            <a:off x="6595818" y="2505075"/>
            <a:ext cx="5183188" cy="3684588"/>
          </a:xfrm>
        </p:spPr>
        <p:txBody>
          <a:bodyPr/>
          <a:lstStyle>
            <a:lvl1pPr>
              <a:defRPr>
                <a:solidFill>
                  <a:srgbClr val="003057"/>
                </a:solidFill>
              </a:defRPr>
            </a:lvl1pPr>
          </a:lstStyle>
          <a:p>
            <a:pPr lvl="0"/>
            <a:r>
              <a:rPr lang="de-DE" dirty="0"/>
              <a:t>Text</a:t>
            </a:r>
          </a:p>
        </p:txBody>
      </p:sp>
      <p:sp>
        <p:nvSpPr>
          <p:cNvPr id="7" name="Datumsplatzhalter 6">
            <a:extLst>
              <a:ext uri="{C183D7F6-B498-43B3-948B-1728B52AA6E4}">
                <adec:decorative xmlns:adec="http://schemas.microsoft.com/office/drawing/2017/decorative" val="1"/>
              </a:ext>
            </a:extLst>
          </p:cNvPr>
          <p:cNvSpPr>
            <a:spLocks noGrp="1"/>
          </p:cNvSpPr>
          <p:nvPr>
            <p:ph type="dt" sz="half" idx="10"/>
          </p:nvPr>
        </p:nvSpPr>
        <p:spPr>
          <a:xfrm>
            <a:off x="838200" y="6356350"/>
            <a:ext cx="2743200" cy="365125"/>
          </a:xfrm>
          <a:prstGeom prst="rect">
            <a:avLst/>
          </a:prstGeom>
        </p:spPr>
        <p:txBody>
          <a:bodyPr/>
          <a:lstStyle/>
          <a:p>
            <a:r>
              <a:rPr lang="de-DE" dirty="0"/>
              <a:t>05.02.2024</a:t>
            </a:r>
          </a:p>
        </p:txBody>
      </p:sp>
      <p:sp>
        <p:nvSpPr>
          <p:cNvPr id="10" name="Rechteck 9">
            <a:extLst>
              <a:ext uri="{C183D7F6-B498-43B3-948B-1728B52AA6E4}">
                <adec:decorative xmlns:adec="http://schemas.microsoft.com/office/drawing/2017/decorative" val="1"/>
              </a:ext>
            </a:extLst>
          </p:cNvPr>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5"/>
          <p:cNvSpPr>
            <a:spLocks noGrp="1"/>
          </p:cNvSpPr>
          <p:nvPr>
            <p:ph type="sldNum" sz="quarter" idx="12"/>
          </p:nvPr>
        </p:nvSpPr>
        <p:spPr>
          <a:xfrm>
            <a:off x="9035807" y="6356350"/>
            <a:ext cx="2743200" cy="365125"/>
          </a:xfrm>
        </p:spPr>
        <p:txBody>
          <a:bodyPr/>
          <a:lstStyle/>
          <a:p>
            <a:fld id="{FB2375C0-7702-4EFE-AA9A-D259F46FFF45}" type="slidenum">
              <a:rPr lang="de-DE" smtClean="0"/>
              <a:t>‹Nr.›</a:t>
            </a:fld>
            <a:endParaRPr lang="de-DE"/>
          </a:p>
        </p:txBody>
      </p:sp>
      <p:sp>
        <p:nvSpPr>
          <p:cNvPr id="13" name="Fußzeilenplatzhalter 5">
            <a:extLst>
              <a:ext uri="{C183D7F6-B498-43B3-948B-1728B52AA6E4}">
                <adec:decorative xmlns:adec="http://schemas.microsoft.com/office/drawing/2017/decorative" val="1"/>
              </a:ext>
            </a:extLst>
          </p:cNvPr>
          <p:cNvSpPr>
            <a:spLocks noGrp="1"/>
          </p:cNvSpPr>
          <p:nvPr>
            <p:ph type="ftr" sz="quarter" idx="11"/>
          </p:nvPr>
        </p:nvSpPr>
        <p:spPr>
          <a:xfrm>
            <a:off x="3757008" y="6356350"/>
            <a:ext cx="5112000" cy="365125"/>
          </a:xfrm>
        </p:spPr>
        <p:txBody>
          <a:bodyPr/>
          <a:lstStyle/>
          <a:p>
            <a:endParaRPr lang="de-DE"/>
          </a:p>
        </p:txBody>
      </p:sp>
    </p:spTree>
    <p:extLst>
      <p:ext uri="{BB962C8B-B14F-4D97-AF65-F5344CB8AC3E}">
        <p14:creationId xmlns:p14="http://schemas.microsoft.com/office/powerpoint/2010/main" val="2261962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solidFill>
                  <a:srgbClr val="003057"/>
                </a:solidFill>
              </a:defRPr>
            </a:lvl1pPr>
          </a:lstStyle>
          <a:p>
            <a:r>
              <a:rPr lang="de-DE" dirty="0"/>
              <a:t>Headline</a:t>
            </a:r>
          </a:p>
        </p:txBody>
      </p:sp>
      <p:sp>
        <p:nvSpPr>
          <p:cNvPr id="6" name="Rechteck 5">
            <a:extLst>
              <a:ext uri="{C183D7F6-B498-43B3-948B-1728B52AA6E4}">
                <adec:decorative xmlns:adec="http://schemas.microsoft.com/office/drawing/2017/decorative" val="1"/>
              </a:ext>
            </a:extLst>
          </p:cNvPr>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oliennummernplatzhalter 5"/>
          <p:cNvSpPr>
            <a:spLocks noGrp="1"/>
          </p:cNvSpPr>
          <p:nvPr>
            <p:ph type="sldNum" sz="quarter" idx="12"/>
          </p:nvPr>
        </p:nvSpPr>
        <p:spPr>
          <a:xfrm>
            <a:off x="9035807" y="6356350"/>
            <a:ext cx="2743200" cy="365125"/>
          </a:xfrm>
        </p:spPr>
        <p:txBody>
          <a:bodyPr/>
          <a:lstStyle/>
          <a:p>
            <a:fld id="{FB2375C0-7702-4EFE-AA9A-D259F46FFF45}" type="slidenum">
              <a:rPr lang="de-DE" smtClean="0"/>
              <a:t>‹Nr.›</a:t>
            </a:fld>
            <a:endParaRPr lang="de-DE"/>
          </a:p>
        </p:txBody>
      </p:sp>
      <p:sp>
        <p:nvSpPr>
          <p:cNvPr id="9" name="Fußzeilenplatzhalter 5">
            <a:extLst>
              <a:ext uri="{C183D7F6-B498-43B3-948B-1728B52AA6E4}">
                <adec:decorative xmlns:adec="http://schemas.microsoft.com/office/drawing/2017/decorative" val="1"/>
              </a:ext>
            </a:extLst>
          </p:cNvPr>
          <p:cNvSpPr>
            <a:spLocks noGrp="1"/>
          </p:cNvSpPr>
          <p:nvPr>
            <p:ph type="ftr" sz="quarter" idx="11"/>
          </p:nvPr>
        </p:nvSpPr>
        <p:spPr>
          <a:xfrm>
            <a:off x="3757008" y="6356350"/>
            <a:ext cx="5112000" cy="365125"/>
          </a:xfrm>
        </p:spPr>
        <p:txBody>
          <a:bodyPr/>
          <a:lstStyle/>
          <a:p>
            <a:endParaRPr lang="de-DE"/>
          </a:p>
        </p:txBody>
      </p:sp>
    </p:spTree>
    <p:extLst>
      <p:ext uri="{BB962C8B-B14F-4D97-AF65-F5344CB8AC3E}">
        <p14:creationId xmlns:p14="http://schemas.microsoft.com/office/powerpoint/2010/main" val="2556873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Rechteck 4">
            <a:extLst>
              <a:ext uri="{C183D7F6-B498-43B3-948B-1728B52AA6E4}">
                <adec:decorative xmlns:adec="http://schemas.microsoft.com/office/drawing/2017/decorative" val="1"/>
              </a:ext>
            </a:extLst>
          </p:cNvPr>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oliennummernplatzhalter 5"/>
          <p:cNvSpPr>
            <a:spLocks noGrp="1"/>
          </p:cNvSpPr>
          <p:nvPr>
            <p:ph type="sldNum" sz="quarter" idx="12"/>
          </p:nvPr>
        </p:nvSpPr>
        <p:spPr>
          <a:xfrm>
            <a:off x="9035806" y="6356350"/>
            <a:ext cx="2743200" cy="365125"/>
          </a:xfrm>
        </p:spPr>
        <p:txBody>
          <a:bodyPr/>
          <a:lstStyle/>
          <a:p>
            <a:fld id="{FB2375C0-7702-4EFE-AA9A-D259F46FFF45}" type="slidenum">
              <a:rPr lang="de-DE" smtClean="0"/>
              <a:t>‹Nr.›</a:t>
            </a:fld>
            <a:endParaRPr lang="de-DE"/>
          </a:p>
        </p:txBody>
      </p:sp>
      <p:sp>
        <p:nvSpPr>
          <p:cNvPr id="8" name="Fußzeilenplatzhalter 5">
            <a:extLst>
              <a:ext uri="{C183D7F6-B498-43B3-948B-1728B52AA6E4}">
                <adec:decorative xmlns:adec="http://schemas.microsoft.com/office/drawing/2017/decorative" val="1"/>
              </a:ext>
            </a:extLst>
          </p:cNvPr>
          <p:cNvSpPr>
            <a:spLocks noGrp="1"/>
          </p:cNvSpPr>
          <p:nvPr>
            <p:ph type="ftr" sz="quarter" idx="11"/>
          </p:nvPr>
        </p:nvSpPr>
        <p:spPr>
          <a:xfrm>
            <a:off x="3757008" y="6356350"/>
            <a:ext cx="5112000" cy="365125"/>
          </a:xfrm>
        </p:spPr>
        <p:txBody>
          <a:bodyPr/>
          <a:lstStyle/>
          <a:p>
            <a:endParaRPr lang="de-DE"/>
          </a:p>
        </p:txBody>
      </p:sp>
    </p:spTree>
    <p:extLst>
      <p:ext uri="{BB962C8B-B14F-4D97-AF65-F5344CB8AC3E}">
        <p14:creationId xmlns:p14="http://schemas.microsoft.com/office/powerpoint/2010/main" val="2739784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solidFill>
                  <a:srgbClr val="003057"/>
                </a:solidFill>
              </a:defRPr>
            </a:lvl1pPr>
          </a:lstStyle>
          <a:p>
            <a:r>
              <a:rPr lang="de-DE" dirty="0"/>
              <a:t>Headline</a:t>
            </a:r>
          </a:p>
        </p:txBody>
      </p:sp>
      <p:sp>
        <p:nvSpPr>
          <p:cNvPr id="3" name="Inhaltsplatzhalter 2"/>
          <p:cNvSpPr>
            <a:spLocks noGrp="1"/>
          </p:cNvSpPr>
          <p:nvPr>
            <p:ph sz="half" idx="1" hasCustomPrompt="1"/>
          </p:nvPr>
        </p:nvSpPr>
        <p:spPr>
          <a:xfrm>
            <a:off x="838200" y="1825625"/>
            <a:ext cx="5181600" cy="4351338"/>
          </a:xfrm>
        </p:spPr>
        <p:txBody>
          <a:bodyPr/>
          <a:lstStyle>
            <a:lvl1pPr>
              <a:defRPr>
                <a:solidFill>
                  <a:srgbClr val="003057"/>
                </a:solidFill>
              </a:defRPr>
            </a:lvl1pPr>
          </a:lstStyle>
          <a:p>
            <a:pPr lvl="0"/>
            <a:r>
              <a:rPr lang="de-DE" dirty="0"/>
              <a:t>Text</a:t>
            </a:r>
          </a:p>
        </p:txBody>
      </p:sp>
      <p:sp>
        <p:nvSpPr>
          <p:cNvPr id="8" name="Rechteck 7">
            <a:extLst>
              <a:ext uri="{C183D7F6-B498-43B3-948B-1728B52AA6E4}">
                <adec:decorative xmlns:adec="http://schemas.microsoft.com/office/drawing/2017/decorative" val="1"/>
              </a:ext>
            </a:extLst>
          </p:cNvPr>
          <p:cNvSpPr/>
          <p:nvPr userDrawn="1"/>
        </p:nvSpPr>
        <p:spPr>
          <a:xfrm rot="16200000">
            <a:off x="-3258000" y="3258000"/>
            <a:ext cx="6876000" cy="360000"/>
          </a:xfrm>
          <a:prstGeom prst="rect">
            <a:avLst/>
          </a:prstGeom>
          <a:solidFill>
            <a:srgbClr val="003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Bildplatzhalter 2"/>
          <p:cNvSpPr>
            <a:spLocks noGrp="1"/>
          </p:cNvSpPr>
          <p:nvPr>
            <p:ph type="pic" idx="13"/>
          </p:nvPr>
        </p:nvSpPr>
        <p:spPr>
          <a:xfrm>
            <a:off x="6184215" y="1825625"/>
            <a:ext cx="5594791" cy="4351338"/>
          </a:xfrm>
        </p:spPr>
        <p:txBody>
          <a:bodyPr anchor="t">
            <a:normAutofit/>
          </a:bodyPr>
          <a:lstStyle>
            <a:lvl1pPr marL="0" indent="0" algn="l">
              <a:buNone/>
              <a:defRPr sz="2800">
                <a:solidFill>
                  <a:srgbClr val="00305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a:t>
            </a:r>
          </a:p>
        </p:txBody>
      </p:sp>
      <p:sp>
        <p:nvSpPr>
          <p:cNvPr id="11" name="Foliennummernplatzhalter 5"/>
          <p:cNvSpPr>
            <a:spLocks noGrp="1"/>
          </p:cNvSpPr>
          <p:nvPr>
            <p:ph type="sldNum" sz="quarter" idx="12"/>
          </p:nvPr>
        </p:nvSpPr>
        <p:spPr>
          <a:xfrm>
            <a:off x="9035807" y="6356350"/>
            <a:ext cx="2743200" cy="365125"/>
          </a:xfrm>
        </p:spPr>
        <p:txBody>
          <a:bodyPr/>
          <a:lstStyle/>
          <a:p>
            <a:fld id="{FB2375C0-7702-4EFE-AA9A-D259F46FFF45}" type="slidenum">
              <a:rPr lang="de-DE" smtClean="0"/>
              <a:t>‹Nr.›</a:t>
            </a:fld>
            <a:endParaRPr lang="de-DE"/>
          </a:p>
        </p:txBody>
      </p:sp>
      <p:sp>
        <p:nvSpPr>
          <p:cNvPr id="12" name="Fußzeilenplatzhalter 5">
            <a:extLst>
              <a:ext uri="{C183D7F6-B498-43B3-948B-1728B52AA6E4}">
                <adec:decorative xmlns:adec="http://schemas.microsoft.com/office/drawing/2017/decorative" val="1"/>
              </a:ext>
            </a:extLst>
          </p:cNvPr>
          <p:cNvSpPr>
            <a:spLocks noGrp="1"/>
          </p:cNvSpPr>
          <p:nvPr>
            <p:ph type="ftr" sz="quarter" idx="11"/>
          </p:nvPr>
        </p:nvSpPr>
        <p:spPr>
          <a:xfrm>
            <a:off x="3757008" y="6356350"/>
            <a:ext cx="5112000" cy="365125"/>
          </a:xfrm>
        </p:spPr>
        <p:txBody>
          <a:bodyPr/>
          <a:lstStyle/>
          <a:p>
            <a:endParaRPr lang="de-DE"/>
          </a:p>
        </p:txBody>
      </p:sp>
    </p:spTree>
    <p:extLst>
      <p:ext uri="{BB962C8B-B14F-4D97-AF65-F5344CB8AC3E}">
        <p14:creationId xmlns:p14="http://schemas.microsoft.com/office/powerpoint/2010/main" val="3683858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375C0-7702-4EFE-AA9A-D259F46FFF45}" type="slidenum">
              <a:rPr lang="de-DE" smtClean="0"/>
              <a:t>‹Nr.›</a:t>
            </a:fld>
            <a:endParaRPr lang="de-DE"/>
          </a:p>
        </p:txBody>
      </p:sp>
    </p:spTree>
    <p:extLst>
      <p:ext uri="{BB962C8B-B14F-4D97-AF65-F5344CB8AC3E}">
        <p14:creationId xmlns:p14="http://schemas.microsoft.com/office/powerpoint/2010/main" val="2869857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60" r:id="rId7"/>
  </p:sldLayoutIdLst>
  <p:hf hdr="0" ft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creativecommons.org/licenses/by/4.0/deed.d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www.studierendenwerke.de/fileadmin/user_upload/Downloads/Hochschulpolitik/22._Sozialerhebung.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wooclap.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wooclap.co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676321"/>
            <a:ext cx="10668000" cy="2190599"/>
          </a:xfrm>
        </p:spPr>
        <p:txBody>
          <a:bodyPr anchor="ctr">
            <a:normAutofit/>
          </a:bodyPr>
          <a:lstStyle/>
          <a:p>
            <a:r>
              <a:rPr lang="de-DE" dirty="0"/>
              <a:t>Barrierefrei prüfen</a:t>
            </a:r>
            <a:endParaRPr lang="de-DE" sz="3200" dirty="0"/>
          </a:p>
        </p:txBody>
      </p:sp>
      <p:sp>
        <p:nvSpPr>
          <p:cNvPr id="3" name="Untertitel 2"/>
          <p:cNvSpPr>
            <a:spLocks noGrp="1"/>
          </p:cNvSpPr>
          <p:nvPr>
            <p:ph type="subTitle" idx="1"/>
          </p:nvPr>
        </p:nvSpPr>
        <p:spPr>
          <a:xfrm>
            <a:off x="1524000" y="4040807"/>
            <a:ext cx="9144000" cy="839664"/>
          </a:xfrm>
        </p:spPr>
        <p:txBody>
          <a:bodyPr>
            <a:normAutofit/>
          </a:bodyPr>
          <a:lstStyle/>
          <a:p>
            <a:r>
              <a:rPr lang="de-DE" dirty="0"/>
              <a:t>Kurzworkshop-Reihe </a:t>
            </a:r>
            <a:r>
              <a:rPr lang="de-DE" b="1" dirty="0"/>
              <a:t>Barrierefrei Lehren</a:t>
            </a:r>
            <a:r>
              <a:rPr lang="de-DE" dirty="0"/>
              <a:t> | 11. Juni 2026</a:t>
            </a:r>
          </a:p>
        </p:txBody>
      </p:sp>
    </p:spTree>
    <p:extLst>
      <p:ext uri="{BB962C8B-B14F-4D97-AF65-F5344CB8AC3E}">
        <p14:creationId xmlns:p14="http://schemas.microsoft.com/office/powerpoint/2010/main" val="2672347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Lizenzhinweise</a:t>
            </a:r>
          </a:p>
        </p:txBody>
      </p:sp>
      <p:sp>
        <p:nvSpPr>
          <p:cNvPr id="3" name="Inhaltsplatzhalter 2"/>
          <p:cNvSpPr>
            <a:spLocks noGrp="1"/>
          </p:cNvSpPr>
          <p:nvPr>
            <p:ph idx="1"/>
          </p:nvPr>
        </p:nvSpPr>
        <p:spPr/>
        <p:txBody>
          <a:bodyPr/>
          <a:lstStyle/>
          <a:p>
            <a:pPr marL="0" indent="0">
              <a:buNone/>
            </a:pPr>
            <a:r>
              <a:rPr lang="de-DE" dirty="0"/>
              <a:t>Weiternutzung als OER ausdrücklich erlaubt: Dieses Werk und dessen Inhalte sind – sofern nicht anders angegeben – lizensiert unter </a:t>
            </a:r>
            <a:r>
              <a:rPr lang="de-DE" dirty="0">
                <a:hlinkClick r:id="rId2"/>
              </a:rPr>
              <a:t>CC BY 4.0</a:t>
            </a:r>
            <a:r>
              <a:rPr lang="de-DE" dirty="0"/>
              <a:t>. Ausgenommen von der Lizenz sind die verwendeten Logos.</a:t>
            </a:r>
            <a:br>
              <a:rPr lang="de-DE" dirty="0"/>
            </a:br>
            <a:endParaRPr lang="de-DE" dirty="0"/>
          </a:p>
          <a:p>
            <a:pPr marL="0" indent="0">
              <a:buNone/>
            </a:pPr>
            <a:br>
              <a:rPr lang="de-DE" dirty="0"/>
            </a:br>
            <a:r>
              <a:rPr lang="de-DE" dirty="0"/>
              <a:t>Zitiervorschlag: „Barrierefrei prüfen“ </a:t>
            </a:r>
            <a:r>
              <a:rPr lang="de-DE" i="1" dirty="0"/>
              <a:t>von Carsten Bender, Anne Haage, Kompetenzzentrum digitale </a:t>
            </a:r>
            <a:r>
              <a:rPr lang="de-DE" i="1" dirty="0" err="1"/>
              <a:t>Barrierefreiheit.nrw</a:t>
            </a:r>
            <a:r>
              <a:rPr lang="de-DE" i="1" dirty="0"/>
              <a:t>. Lizenz: </a:t>
            </a:r>
            <a:r>
              <a:rPr lang="de-DE" i="1" dirty="0">
                <a:hlinkClick r:id="rId2"/>
              </a:rPr>
              <a:t>CC BY 4.0</a:t>
            </a:r>
            <a:r>
              <a:rPr lang="de-DE" i="1" dirty="0"/>
              <a:t>.</a:t>
            </a:r>
            <a:endParaRPr lang="de-DE" dirty="0"/>
          </a:p>
          <a:p>
            <a:pPr marL="0" indent="0">
              <a:buNone/>
            </a:pPr>
            <a:endParaRPr lang="de-DE" dirty="0"/>
          </a:p>
        </p:txBody>
      </p:sp>
      <p:pic>
        <p:nvPicPr>
          <p:cNvPr id="5" name="Grafik 4" descr="Icon mit CC-Lizenz Hinweis: CC-B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302" y="3251893"/>
            <a:ext cx="1227411" cy="429442"/>
          </a:xfrm>
          <a:prstGeom prst="rect">
            <a:avLst/>
          </a:prstGeom>
        </p:spPr>
      </p:pic>
      <p:sp>
        <p:nvSpPr>
          <p:cNvPr id="4" name="Foliennummernplatzhalter 3"/>
          <p:cNvSpPr>
            <a:spLocks noGrp="1"/>
          </p:cNvSpPr>
          <p:nvPr>
            <p:ph type="sldNum" sz="quarter" idx="12"/>
          </p:nvPr>
        </p:nvSpPr>
        <p:spPr/>
        <p:txBody>
          <a:bodyPr/>
          <a:lstStyle/>
          <a:p>
            <a:fld id="{FB2375C0-7702-4EFE-AA9A-D259F46FFF45}" type="slidenum">
              <a:rPr lang="de-DE" smtClean="0"/>
              <a:t>2</a:t>
            </a:fld>
            <a:endParaRPr lang="de-DE"/>
          </a:p>
        </p:txBody>
      </p:sp>
    </p:spTree>
    <p:extLst>
      <p:ext uri="{BB962C8B-B14F-4D97-AF65-F5344CB8AC3E}">
        <p14:creationId xmlns:p14="http://schemas.microsoft.com/office/powerpoint/2010/main" val="4250099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t>Inhalt</a:t>
            </a:r>
          </a:p>
        </p:txBody>
      </p:sp>
      <p:sp>
        <p:nvSpPr>
          <p:cNvPr id="3" name="Inhaltsplatzhalter 2"/>
          <p:cNvSpPr>
            <a:spLocks noGrp="1"/>
          </p:cNvSpPr>
          <p:nvPr>
            <p:ph idx="1"/>
          </p:nvPr>
        </p:nvSpPr>
        <p:spPr>
          <a:xfrm>
            <a:off x="838199" y="1825624"/>
            <a:ext cx="10940807" cy="4530725"/>
          </a:xfrm>
        </p:spPr>
        <p:txBody>
          <a:bodyPr>
            <a:normAutofit/>
          </a:bodyPr>
          <a:lstStyle/>
          <a:p>
            <a:pPr marL="457200" indent="-457200">
              <a:buFont typeface="+mj-lt"/>
              <a:buAutoNum type="arabicPeriod"/>
            </a:pPr>
            <a:r>
              <a:rPr lang="de-DE" sz="2400" b="1" dirty="0">
                <a:sym typeface="Wingdings" panose="05000000000000000000" pitchFamily="2" charset="2"/>
              </a:rPr>
              <a:t>Barrierefrei Prüfen -  Warum?</a:t>
            </a:r>
          </a:p>
          <a:p>
            <a:pPr lvl="1"/>
            <a:r>
              <a:rPr lang="de-DE" sz="2000" dirty="0">
                <a:solidFill>
                  <a:srgbClr val="003057"/>
                </a:solidFill>
                <a:sym typeface="Wingdings" panose="05000000000000000000" pitchFamily="2" charset="2"/>
              </a:rPr>
              <a:t>Studieren mit Behinderung: Daten und Fakten</a:t>
            </a:r>
          </a:p>
          <a:p>
            <a:pPr marL="457200" indent="-457200">
              <a:buFont typeface="+mj-lt"/>
              <a:buAutoNum type="arabicPeriod"/>
            </a:pPr>
            <a:r>
              <a:rPr lang="de-DE" sz="2400" b="1" dirty="0"/>
              <a:t>Barrierefrei Prüfen – Wie?</a:t>
            </a:r>
          </a:p>
          <a:p>
            <a:pPr lvl="1"/>
            <a:r>
              <a:rPr lang="de-DE" sz="2000" dirty="0">
                <a:solidFill>
                  <a:srgbClr val="003057"/>
                </a:solidFill>
                <a:sym typeface="Wingdings" panose="05000000000000000000" pitchFamily="2" charset="2"/>
              </a:rPr>
              <a:t>Lösungsraum für gleichberechtigte Teilhabe</a:t>
            </a:r>
          </a:p>
          <a:p>
            <a:pPr marL="457200" indent="-457200">
              <a:buFont typeface="+mj-lt"/>
              <a:buAutoNum type="arabicPeriod"/>
            </a:pPr>
            <a:r>
              <a:rPr lang="de-DE" sz="2400" b="1" dirty="0">
                <a:sym typeface="Wingdings" panose="05000000000000000000" pitchFamily="2" charset="2"/>
              </a:rPr>
              <a:t>Gestaltung von Prüfungen</a:t>
            </a:r>
          </a:p>
          <a:p>
            <a:pPr lvl="1"/>
            <a:r>
              <a:rPr lang="de-DE" sz="2000" dirty="0">
                <a:solidFill>
                  <a:srgbClr val="003057"/>
                </a:solidFill>
                <a:sym typeface="Wingdings" panose="05000000000000000000" pitchFamily="2" charset="2"/>
              </a:rPr>
              <a:t>Vorbereitung</a:t>
            </a:r>
          </a:p>
          <a:p>
            <a:pPr lvl="1"/>
            <a:r>
              <a:rPr lang="de-DE" sz="2000" dirty="0">
                <a:solidFill>
                  <a:srgbClr val="003057"/>
                </a:solidFill>
                <a:sym typeface="Wingdings" panose="05000000000000000000" pitchFamily="2" charset="2"/>
              </a:rPr>
              <a:t>Digitale Prüfungen</a:t>
            </a:r>
          </a:p>
          <a:p>
            <a:pPr marL="457200" indent="-457200">
              <a:buFont typeface="+mj-lt"/>
              <a:buAutoNum type="arabicPeriod"/>
            </a:pPr>
            <a:r>
              <a:rPr lang="de-DE" sz="2400" b="1" dirty="0">
                <a:sym typeface="Wingdings" panose="05000000000000000000" pitchFamily="2" charset="2"/>
              </a:rPr>
              <a:t>Nachteilsausgleich</a:t>
            </a:r>
          </a:p>
          <a:p>
            <a:pPr marL="457200" indent="-457200">
              <a:buFont typeface="+mj-lt"/>
              <a:buAutoNum type="arabicPeriod"/>
            </a:pPr>
            <a:r>
              <a:rPr lang="de-DE" sz="2400" b="1" dirty="0">
                <a:sym typeface="Wingdings" panose="05000000000000000000" pitchFamily="2" charset="2"/>
              </a:rPr>
              <a:t>Abschluss</a:t>
            </a:r>
          </a:p>
          <a:p>
            <a:pPr lvl="1"/>
            <a:endParaRPr lang="de-DE" sz="2000" dirty="0">
              <a:solidFill>
                <a:schemeClr val="accent2">
                  <a:lumMod val="75000"/>
                </a:schemeClr>
              </a:solidFill>
              <a:sym typeface="Wingdings" panose="05000000000000000000" pitchFamily="2" charset="2"/>
            </a:endParaRPr>
          </a:p>
          <a:p>
            <a:pPr lvl="1"/>
            <a:endParaRPr lang="de-DE" sz="2000" dirty="0">
              <a:solidFill>
                <a:schemeClr val="accent2">
                  <a:lumMod val="75000"/>
                </a:schemeClr>
              </a:solidFill>
              <a:sym typeface="Wingdings" panose="05000000000000000000" pitchFamily="2" charset="2"/>
            </a:endParaRPr>
          </a:p>
          <a:p>
            <a:pPr marL="457200" lvl="1" indent="0">
              <a:buNone/>
            </a:pPr>
            <a:endParaRPr lang="de-DE" sz="2000" b="1" dirty="0">
              <a:solidFill>
                <a:schemeClr val="accent2">
                  <a:lumMod val="75000"/>
                </a:schemeClr>
              </a:solidFill>
            </a:endParaRPr>
          </a:p>
          <a:p>
            <a:pPr marL="0" indent="0">
              <a:buNone/>
            </a:pPr>
            <a:endParaRPr lang="de-DE" sz="2000" dirty="0"/>
          </a:p>
        </p:txBody>
      </p:sp>
      <p:sp>
        <p:nvSpPr>
          <p:cNvPr id="5" name="Foliennummernplatzhalter 4"/>
          <p:cNvSpPr>
            <a:spLocks noGrp="1"/>
          </p:cNvSpPr>
          <p:nvPr>
            <p:ph type="sldNum" sz="quarter" idx="12"/>
          </p:nvPr>
        </p:nvSpPr>
        <p:spPr/>
        <p:txBody>
          <a:bodyPr/>
          <a:lstStyle/>
          <a:p>
            <a:fld id="{FB2375C0-7702-4EFE-AA9A-D259F46FFF45}" type="slidenum">
              <a:rPr lang="de-DE" smtClean="0"/>
              <a:t>3</a:t>
            </a:fld>
            <a:endParaRPr lang="de-DE"/>
          </a:p>
        </p:txBody>
      </p:sp>
    </p:spTree>
    <p:extLst>
      <p:ext uri="{BB962C8B-B14F-4D97-AF65-F5344CB8AC3E}">
        <p14:creationId xmlns:p14="http://schemas.microsoft.com/office/powerpoint/2010/main" val="1900216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Barrierefrei prüfen – warum?</a:t>
            </a:r>
          </a:p>
        </p:txBody>
      </p:sp>
      <p:sp>
        <p:nvSpPr>
          <p:cNvPr id="3" name="Textplatzhalter 2"/>
          <p:cNvSpPr>
            <a:spLocks noGrp="1"/>
          </p:cNvSpPr>
          <p:nvPr>
            <p:ph type="body" idx="1"/>
          </p:nvPr>
        </p:nvSpPr>
        <p:spPr/>
        <p:txBody>
          <a:bodyPr/>
          <a:lstStyle/>
          <a:p>
            <a:r>
              <a:rPr lang="de-DE" dirty="0"/>
              <a:t>Studieren mit Behinderung: Daten und Fakten</a:t>
            </a:r>
          </a:p>
        </p:txBody>
      </p:sp>
    </p:spTree>
    <p:extLst>
      <p:ext uri="{BB962C8B-B14F-4D97-AF65-F5344CB8AC3E}">
        <p14:creationId xmlns:p14="http://schemas.microsoft.com/office/powerpoint/2010/main" val="2385567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Daten Studierende mit Behinderungen (1/3) </a:t>
            </a:r>
          </a:p>
        </p:txBody>
      </p:sp>
      <p:sp>
        <p:nvSpPr>
          <p:cNvPr id="3" name="Inhaltsplatzhalter 2"/>
          <p:cNvSpPr>
            <a:spLocks noGrp="1"/>
          </p:cNvSpPr>
          <p:nvPr>
            <p:ph idx="1"/>
          </p:nvPr>
        </p:nvSpPr>
        <p:spPr/>
        <p:txBody>
          <a:bodyPr/>
          <a:lstStyle/>
          <a:p>
            <a:r>
              <a:rPr lang="de-DE" dirty="0"/>
              <a:t>16 % aller Studierenden haben eine oder mehrere studienerschwerende Gesundheitsbeeinträchtigung(en) (Sozialerhebung 2021, 43)</a:t>
            </a:r>
          </a:p>
          <a:p>
            <a:r>
              <a:rPr lang="de-DE" dirty="0"/>
              <a:t>Der Anteil von Studierenden mit Beeinträchtigungen steigt – in der Sozialerhebung 2016 waren es 11 Prozent.</a:t>
            </a:r>
          </a:p>
        </p:txBody>
      </p:sp>
      <p:sp>
        <p:nvSpPr>
          <p:cNvPr id="4" name="Foliennummernplatzhalter 3"/>
          <p:cNvSpPr>
            <a:spLocks noGrp="1"/>
          </p:cNvSpPr>
          <p:nvPr>
            <p:ph type="sldNum" sz="quarter" idx="12"/>
          </p:nvPr>
        </p:nvSpPr>
        <p:spPr/>
        <p:txBody>
          <a:bodyPr/>
          <a:lstStyle/>
          <a:p>
            <a:fld id="{FB2375C0-7702-4EFE-AA9A-D259F46FFF45}" type="slidenum">
              <a:rPr lang="de-DE" smtClean="0"/>
              <a:t>5</a:t>
            </a:fld>
            <a:endParaRPr lang="de-DE"/>
          </a:p>
        </p:txBody>
      </p:sp>
    </p:spTree>
    <p:extLst>
      <p:ext uri="{BB962C8B-B14F-4D97-AF65-F5344CB8AC3E}">
        <p14:creationId xmlns:p14="http://schemas.microsoft.com/office/powerpoint/2010/main" val="650777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679174" y="0"/>
            <a:ext cx="10515600" cy="1325563"/>
          </a:xfrm>
        </p:spPr>
        <p:txBody>
          <a:bodyPr/>
          <a:lstStyle/>
          <a:p>
            <a:r>
              <a:rPr lang="de-DE" dirty="0"/>
              <a:t>Studienrelevante Beeinträchtigungen</a:t>
            </a:r>
          </a:p>
        </p:txBody>
      </p:sp>
      <p:pic>
        <p:nvPicPr>
          <p:cNvPr id="8" name="Grafik 7" descr="Balkendiagramm zur Studienerschwernis bei Studierenden mit studienerschwerender Beeinträchtigung. Vier Abstufungen: Sehr schwach (dunkelblau) bis Sehr stark (orange).&#10;Sortierung nach dem kombinierten Anteil der Kategorien „stark“ und „sehr stark“: Gesamt: 58,6 %&#10;Gleich schwere Mehrfachbeeinträchtigung: 72,4 %&#10;Psychische Erkrankung: 66,1 %&#10;Andere Beeinträchtigung: 57,8 %&#10;Teilleistungsstörung: 42,3 %&#10;Bewegungsbeeinträchtigung: 41,3 %&#10;Hörbeeinträchtigung: 40,7 %&#10;Chronische Erkrankung: 42,8 %&#10;Sehbeeinträchtigung: 32,1 % "/>
          <p:cNvPicPr>
            <a:picLocks noChangeAspect="1"/>
          </p:cNvPicPr>
          <p:nvPr/>
        </p:nvPicPr>
        <p:blipFill>
          <a:blip r:embed="rId3"/>
          <a:stretch/>
        </p:blipFill>
        <p:spPr bwMode="auto">
          <a:xfrm>
            <a:off x="771293" y="1490218"/>
            <a:ext cx="8849297" cy="4866132"/>
          </a:xfrm>
          <a:prstGeom prst="rect">
            <a:avLst/>
          </a:prstGeom>
        </p:spPr>
      </p:pic>
      <p:sp>
        <p:nvSpPr>
          <p:cNvPr id="4" name="Textfeld 3"/>
          <p:cNvSpPr txBox="1"/>
          <p:nvPr/>
        </p:nvSpPr>
        <p:spPr>
          <a:xfrm>
            <a:off x="9767921" y="5032911"/>
            <a:ext cx="2011086" cy="1323439"/>
          </a:xfrm>
          <a:prstGeom prst="rect">
            <a:avLst/>
          </a:prstGeom>
          <a:noFill/>
        </p:spPr>
        <p:txBody>
          <a:bodyPr wrap="square" rtlCol="0">
            <a:spAutoFit/>
          </a:bodyPr>
          <a:lstStyle/>
          <a:p>
            <a:pPr>
              <a:defRPr/>
            </a:pPr>
            <a:r>
              <a:rPr lang="de-DE" sz="1600" dirty="0">
                <a:latin typeface="Calibri" panose="020F0502020204030204" pitchFamily="34" charset="0"/>
                <a:ea typeface="Calibri" panose="020F0502020204030204" pitchFamily="34" charset="0"/>
                <a:cs typeface="Calibri" panose="020F0502020204030204" pitchFamily="34" charset="0"/>
              </a:rPr>
              <a:t>Quelle: BMBF 2023: </a:t>
            </a:r>
            <a:r>
              <a:rPr lang="de-DE" sz="1600" dirty="0">
                <a:solidFill>
                  <a:srgbClr val="000000"/>
                </a:solidFill>
                <a:hlinkClick r:id="rId4"/>
              </a:rPr>
              <a:t>22. Sozialerhebung des Deutschen Studentenwerks</a:t>
            </a:r>
            <a:r>
              <a:rPr lang="de-DE" sz="1600" dirty="0">
                <a:solidFill>
                  <a:srgbClr val="000000"/>
                </a:solidFill>
              </a:rPr>
              <a:t>,</a:t>
            </a:r>
            <a:r>
              <a:rPr lang="de-DE" sz="1600" dirty="0">
                <a:latin typeface="Calibri" panose="020F0502020204030204" pitchFamily="34" charset="0"/>
                <a:ea typeface="Calibri" panose="020F0502020204030204" pitchFamily="34" charset="0"/>
                <a:cs typeface="Calibri" panose="020F0502020204030204" pitchFamily="34" charset="0"/>
              </a:rPr>
              <a:t> S. 45</a:t>
            </a:r>
          </a:p>
        </p:txBody>
      </p:sp>
      <p:sp>
        <p:nvSpPr>
          <p:cNvPr id="2" name="Foliennummernplatzhalter 1"/>
          <p:cNvSpPr>
            <a:spLocks noGrp="1"/>
          </p:cNvSpPr>
          <p:nvPr>
            <p:ph type="sldNum" sz="quarter" idx="12"/>
          </p:nvPr>
        </p:nvSpPr>
        <p:spPr/>
        <p:txBody>
          <a:bodyPr/>
          <a:lstStyle/>
          <a:p>
            <a:fld id="{35B1D10F-D9F5-4C39-A7C2-3D2A32FD43A6}" type="slidenum">
              <a:rPr lang="de-DE" smtClean="0"/>
              <a:t>6</a:t>
            </a:fld>
            <a:endParaRPr lang="de-DE"/>
          </a:p>
        </p:txBody>
      </p:sp>
    </p:spTree>
    <p:extLst>
      <p:ext uri="{BB962C8B-B14F-4D97-AF65-F5344CB8AC3E}">
        <p14:creationId xmlns:p14="http://schemas.microsoft.com/office/powerpoint/2010/main" val="174326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49885"/>
            <a:ext cx="10940806" cy="1325563"/>
          </a:xfrm>
        </p:spPr>
        <p:txBody>
          <a:bodyPr/>
          <a:lstStyle/>
          <a:p>
            <a:r>
              <a:rPr lang="de-DE" dirty="0" err="1"/>
              <a:t>Wooclap</a:t>
            </a:r>
            <a:r>
              <a:rPr lang="de-DE" dirty="0"/>
              <a:t> Umfrage</a:t>
            </a:r>
          </a:p>
        </p:txBody>
      </p:sp>
      <p:sp>
        <p:nvSpPr>
          <p:cNvPr id="3" name="Inhaltsplatzhalter 2"/>
          <p:cNvSpPr>
            <a:spLocks noGrp="1"/>
          </p:cNvSpPr>
          <p:nvPr>
            <p:ph idx="1"/>
          </p:nvPr>
        </p:nvSpPr>
        <p:spPr>
          <a:xfrm>
            <a:off x="838199" y="1665287"/>
            <a:ext cx="10940807" cy="4351338"/>
          </a:xfrm>
        </p:spPr>
        <p:txBody>
          <a:bodyPr/>
          <a:lstStyle/>
          <a:p>
            <a:pPr marL="0" indent="0">
              <a:spcAft>
                <a:spcPts val="3000"/>
              </a:spcAft>
              <a:buNone/>
            </a:pPr>
            <a:r>
              <a:rPr lang="de-DE" dirty="0"/>
              <a:t>Welche konkreten Barrieren können  Studierende in digitalen Prüfungen erfahren? </a:t>
            </a:r>
            <a:br>
              <a:rPr lang="de-DE" dirty="0"/>
            </a:br>
            <a:r>
              <a:rPr lang="de-DE" dirty="0"/>
              <a:t>Was sind Ihre Erfahrungen dazu?</a:t>
            </a:r>
          </a:p>
          <a:p>
            <a:pPr marL="0" indent="0">
              <a:buNone/>
            </a:pPr>
            <a:r>
              <a:rPr lang="de-DE" dirty="0">
                <a:hlinkClick r:id="rId3"/>
              </a:rPr>
              <a:t>www.wooclap.com</a:t>
            </a:r>
            <a:endParaRPr lang="de-DE" dirty="0"/>
          </a:p>
          <a:p>
            <a:pPr marL="0" indent="0">
              <a:buNone/>
            </a:pPr>
            <a:r>
              <a:rPr lang="de-DE" dirty="0"/>
              <a:t>Ereigniscode: </a:t>
            </a:r>
            <a:r>
              <a:rPr lang="de-DE" sz="3600" b="1" dirty="0">
                <a:solidFill>
                  <a:srgbClr val="AC145A"/>
                </a:solidFill>
              </a:rPr>
              <a:t>SMYQCU</a:t>
            </a:r>
          </a:p>
        </p:txBody>
      </p:sp>
      <p:sp>
        <p:nvSpPr>
          <p:cNvPr id="7" name="Textfeld 6"/>
          <p:cNvSpPr txBox="1"/>
          <p:nvPr/>
        </p:nvSpPr>
        <p:spPr>
          <a:xfrm>
            <a:off x="9035807" y="5431850"/>
            <a:ext cx="2434441" cy="584775"/>
          </a:xfrm>
          <a:prstGeom prst="rect">
            <a:avLst/>
          </a:prstGeom>
          <a:noFill/>
        </p:spPr>
        <p:txBody>
          <a:bodyPr wrap="square" rtlCol="0">
            <a:spAutoFit/>
          </a:bodyPr>
          <a:lstStyle/>
          <a:p>
            <a:r>
              <a:rPr lang="de-DE" sz="1600" dirty="0"/>
              <a:t>QR-Code zur Wooclap-Umfrage</a:t>
            </a:r>
          </a:p>
        </p:txBody>
      </p:sp>
      <p:pic>
        <p:nvPicPr>
          <p:cNvPr id="8" name="Grafik 7" descr="QR Code zur Umfrage">
            <a:extLst>
              <a:ext uri="{FF2B5EF4-FFF2-40B4-BE49-F238E27FC236}">
                <a16:creationId xmlns:a16="http://schemas.microsoft.com/office/drawing/2014/main" id="{060E2620-D1AB-123C-E696-3C71CB71DC4C}"/>
              </a:ext>
            </a:extLst>
          </p:cNvPr>
          <p:cNvPicPr>
            <a:picLocks noChangeAspect="1"/>
          </p:cNvPicPr>
          <p:nvPr/>
        </p:nvPicPr>
        <p:blipFill>
          <a:blip r:embed="rId4"/>
          <a:stretch>
            <a:fillRect/>
          </a:stretch>
        </p:blipFill>
        <p:spPr>
          <a:xfrm>
            <a:off x="5728264" y="2716704"/>
            <a:ext cx="3307542" cy="3299921"/>
          </a:xfrm>
          <a:prstGeom prst="rect">
            <a:avLst/>
          </a:prstGeom>
        </p:spPr>
      </p:pic>
      <p:sp>
        <p:nvSpPr>
          <p:cNvPr id="4" name="Foliennummernplatzhalter 3"/>
          <p:cNvSpPr>
            <a:spLocks noGrp="1"/>
          </p:cNvSpPr>
          <p:nvPr>
            <p:ph type="sldNum" sz="quarter" idx="12"/>
          </p:nvPr>
        </p:nvSpPr>
        <p:spPr/>
        <p:txBody>
          <a:bodyPr/>
          <a:lstStyle/>
          <a:p>
            <a:fld id="{FB2375C0-7702-4EFE-AA9A-D259F46FFF45}" type="slidenum">
              <a:rPr lang="de-DE" smtClean="0"/>
              <a:t>7</a:t>
            </a:fld>
            <a:endParaRPr lang="de-DE"/>
          </a:p>
        </p:txBody>
      </p:sp>
    </p:spTree>
    <p:extLst>
      <p:ext uri="{BB962C8B-B14F-4D97-AF65-F5344CB8AC3E}">
        <p14:creationId xmlns:p14="http://schemas.microsoft.com/office/powerpoint/2010/main" val="3588800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Häufige Schwierigkeiten bei Prüfungen</a:t>
            </a:r>
          </a:p>
        </p:txBody>
      </p:sp>
      <p:sp>
        <p:nvSpPr>
          <p:cNvPr id="3" name="Inhaltsplatzhalter 2"/>
          <p:cNvSpPr>
            <a:spLocks noGrp="1"/>
          </p:cNvSpPr>
          <p:nvPr>
            <p:ph idx="1"/>
          </p:nvPr>
        </p:nvSpPr>
        <p:spPr>
          <a:xfrm>
            <a:off x="838199" y="1825625"/>
            <a:ext cx="10940807" cy="673735"/>
          </a:xfrm>
        </p:spPr>
        <p:txBody>
          <a:bodyPr/>
          <a:lstStyle/>
          <a:p>
            <a:pPr marL="0" indent="0">
              <a:buNone/>
            </a:pPr>
            <a:r>
              <a:rPr lang="de-DE" b="1" dirty="0">
                <a:solidFill>
                  <a:srgbClr val="AC145A"/>
                </a:solidFill>
              </a:rPr>
              <a:t>74 Prozent geben Probleme mit Prüfungen und Leistungsnachweisen an.</a:t>
            </a:r>
          </a:p>
        </p:txBody>
      </p:sp>
      <p:sp>
        <p:nvSpPr>
          <p:cNvPr id="4" name="Foliennummernplatzhalter 3"/>
          <p:cNvSpPr>
            <a:spLocks noGrp="1"/>
          </p:cNvSpPr>
          <p:nvPr>
            <p:ph type="sldNum" sz="quarter" idx="12"/>
          </p:nvPr>
        </p:nvSpPr>
        <p:spPr/>
        <p:txBody>
          <a:bodyPr/>
          <a:lstStyle/>
          <a:p>
            <a:fld id="{FB2375C0-7702-4EFE-AA9A-D259F46FFF45}" type="slidenum">
              <a:rPr lang="de-DE" smtClean="0"/>
              <a:t>8</a:t>
            </a:fld>
            <a:endParaRPr lang="de-DE"/>
          </a:p>
        </p:txBody>
      </p:sp>
      <p:pic>
        <p:nvPicPr>
          <p:cNvPr id="5" name="Grafik 4" descr="Die Grafik zeigt die Prozentsätze von Studierenden mit studienerschwerender Beeinträchtigung, die im Studium Schwierigkeiten im Bereich Prüfungen und Leistungsnachweise angeben. Die Daten stammen aus der Studierendenbefragung in Deutschland (2021), wobei Mehrfachnennungen möglich sind. Die folgenden Bereiche und deren jeweilige Prozentsätze sind dargestellt:&#10;&#10;- Prüfungen und Leistungsnachweise insgesamt: 74,2 %&#10;- Prüfungsdichte: 44,3 %&#10;- Prüfungsdauer/Abgabefristen: 34,8 %&#10;- Prüfungsart: 29,1 %&#10;- Prüfungsbedingungen: 26,3 %&#10;- Wiederholung/Verschiebung von Prüfungen: 24,4 %&#10;Die Analyse basiert auf den Angaben von mindestens 27.696 Studierenden mit Beeinträchtigung. Die Fallzahlen können variieren."/>
          <p:cNvPicPr>
            <a:picLocks noChangeAspect="1"/>
          </p:cNvPicPr>
          <p:nvPr/>
        </p:nvPicPr>
        <p:blipFill>
          <a:blip r:embed="rId3"/>
          <a:stretch>
            <a:fillRect/>
          </a:stretch>
        </p:blipFill>
        <p:spPr>
          <a:xfrm>
            <a:off x="838191" y="2590795"/>
            <a:ext cx="8850912" cy="3681546"/>
          </a:xfrm>
          <a:prstGeom prst="rect">
            <a:avLst/>
          </a:prstGeom>
        </p:spPr>
      </p:pic>
      <p:sp>
        <p:nvSpPr>
          <p:cNvPr id="6" name="Textfeld 5"/>
          <p:cNvSpPr txBox="1"/>
          <p:nvPr/>
        </p:nvSpPr>
        <p:spPr>
          <a:xfrm>
            <a:off x="9641870" y="5822316"/>
            <a:ext cx="2046394" cy="369332"/>
          </a:xfrm>
          <a:prstGeom prst="rect">
            <a:avLst/>
          </a:prstGeom>
          <a:noFill/>
        </p:spPr>
        <p:txBody>
          <a:bodyPr wrap="none" rtlCol="0">
            <a:spAutoFit/>
          </a:bodyPr>
          <a:lstStyle/>
          <a:p>
            <a:r>
              <a:rPr lang="de-DE" dirty="0"/>
              <a:t>Quelle: </a:t>
            </a:r>
            <a:r>
              <a:rPr lang="de-DE" dirty="0" err="1"/>
              <a:t>best</a:t>
            </a:r>
            <a:r>
              <a:rPr lang="de-DE" dirty="0"/>
              <a:t> 3, S. 95</a:t>
            </a:r>
          </a:p>
        </p:txBody>
      </p:sp>
    </p:spTree>
    <p:extLst>
      <p:ext uri="{BB962C8B-B14F-4D97-AF65-F5344CB8AC3E}">
        <p14:creationId xmlns:p14="http://schemas.microsoft.com/office/powerpoint/2010/main" val="3120132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Barrierefrei prüfen – Wie?</a:t>
            </a:r>
          </a:p>
        </p:txBody>
      </p:sp>
      <p:sp>
        <p:nvSpPr>
          <p:cNvPr id="3" name="Textplatzhalter 2"/>
          <p:cNvSpPr>
            <a:spLocks noGrp="1"/>
          </p:cNvSpPr>
          <p:nvPr>
            <p:ph type="body" idx="1"/>
          </p:nvPr>
        </p:nvSpPr>
        <p:spPr/>
        <p:txBody>
          <a:bodyPr/>
          <a:lstStyle/>
          <a:p>
            <a:r>
              <a:rPr lang="de-DE" dirty="0"/>
              <a:t>Lösungsraum für Teilhabe an Bildung</a:t>
            </a:r>
          </a:p>
        </p:txBody>
      </p:sp>
    </p:spTree>
    <p:extLst>
      <p:ext uri="{BB962C8B-B14F-4D97-AF65-F5344CB8AC3E}">
        <p14:creationId xmlns:p14="http://schemas.microsoft.com/office/powerpoint/2010/main" val="205376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Lösungsraum Teilhabe an Bildung</a:t>
            </a:r>
          </a:p>
        </p:txBody>
      </p:sp>
      <p:pic>
        <p:nvPicPr>
          <p:cNvPr id="4" name="Grafik 3" descr="Vier Felder-Grafik:&#10;Oben: Universal Design (for Learning) und Barrierefreiheit, daneben Text &quot;überindividuell&quot;&#10;Unten: Kompensationsstrategien und&#10;Angemessene Vorkehrungen, daneben Text: &quot;individuell&quot;. &#10;&quot;Angelehnt an Bühler 2016&quot;&#10;"/>
          <p:cNvPicPr>
            <a:picLocks noChangeAspect="1"/>
          </p:cNvPicPr>
          <p:nvPr/>
        </p:nvPicPr>
        <p:blipFill>
          <a:blip r:embed="rId3"/>
          <a:stretch>
            <a:fillRect/>
          </a:stretch>
        </p:blipFill>
        <p:spPr>
          <a:xfrm>
            <a:off x="838200" y="1690688"/>
            <a:ext cx="10913363" cy="4377539"/>
          </a:xfrm>
          <a:prstGeom prst="rect">
            <a:avLst/>
          </a:prstGeom>
        </p:spPr>
      </p:pic>
      <p:sp>
        <p:nvSpPr>
          <p:cNvPr id="3" name="Foliennummernplatzhalter 2"/>
          <p:cNvSpPr>
            <a:spLocks noGrp="1"/>
          </p:cNvSpPr>
          <p:nvPr>
            <p:ph type="sldNum" sz="quarter" idx="12"/>
          </p:nvPr>
        </p:nvSpPr>
        <p:spPr/>
        <p:txBody>
          <a:bodyPr/>
          <a:lstStyle/>
          <a:p>
            <a:fld id="{FB2375C0-7702-4EFE-AA9A-D259F46FFF45}" type="slidenum">
              <a:rPr lang="de-DE" smtClean="0"/>
              <a:t>10</a:t>
            </a:fld>
            <a:endParaRPr lang="de-DE"/>
          </a:p>
        </p:txBody>
      </p:sp>
    </p:spTree>
    <p:extLst>
      <p:ext uri="{BB962C8B-B14F-4D97-AF65-F5344CB8AC3E}">
        <p14:creationId xmlns:p14="http://schemas.microsoft.com/office/powerpoint/2010/main" val="1043545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Universal Design (</a:t>
            </a:r>
            <a:r>
              <a:rPr lang="de-DE" dirty="0" err="1"/>
              <a:t>for</a:t>
            </a:r>
            <a:r>
              <a:rPr lang="de-DE" dirty="0"/>
              <a:t> Learning)</a:t>
            </a:r>
          </a:p>
        </p:txBody>
      </p:sp>
      <p:sp>
        <p:nvSpPr>
          <p:cNvPr id="3" name="Inhaltsplatzhalter 2"/>
          <p:cNvSpPr>
            <a:spLocks noGrp="1"/>
          </p:cNvSpPr>
          <p:nvPr>
            <p:ph idx="1"/>
          </p:nvPr>
        </p:nvSpPr>
        <p:spPr>
          <a:xfrm>
            <a:off x="4135120" y="1839479"/>
            <a:ext cx="7643886" cy="4693402"/>
          </a:xfrm>
        </p:spPr>
        <p:txBody>
          <a:bodyPr>
            <a:normAutofit lnSpcReduction="10000"/>
          </a:bodyPr>
          <a:lstStyle/>
          <a:p>
            <a:pPr marL="0" indent="0">
              <a:buNone/>
            </a:pPr>
            <a:r>
              <a:rPr lang="de-DE" b="1" dirty="0">
                <a:solidFill>
                  <a:srgbClr val="AC145A"/>
                </a:solidFill>
              </a:rPr>
              <a:t>Universal Design</a:t>
            </a:r>
          </a:p>
          <a:p>
            <a:r>
              <a:rPr lang="de-DE" dirty="0"/>
              <a:t>Gestaltung von Räumen und Plattformen so, dass sie von möglichst vielen Menschen ohne Anpassung nutzbar sind</a:t>
            </a:r>
          </a:p>
          <a:p>
            <a:r>
              <a:rPr lang="de-DE" dirty="0"/>
              <a:t>relevant für </a:t>
            </a:r>
            <a:r>
              <a:rPr lang="de-DE" b="1" dirty="0"/>
              <a:t>Prüfungsräume</a:t>
            </a:r>
            <a:r>
              <a:rPr lang="de-DE" dirty="0"/>
              <a:t> und </a:t>
            </a:r>
            <a:r>
              <a:rPr lang="de-DE" b="1" dirty="0"/>
              <a:t>-</a:t>
            </a:r>
            <a:r>
              <a:rPr lang="de-DE" b="1" dirty="0" err="1"/>
              <a:t>plattformen</a:t>
            </a:r>
            <a:endParaRPr lang="de-DE" b="1" dirty="0"/>
          </a:p>
          <a:p>
            <a:pPr marL="0" indent="0">
              <a:buNone/>
            </a:pPr>
            <a:r>
              <a:rPr lang="de-DE" b="1" dirty="0">
                <a:solidFill>
                  <a:srgbClr val="AC145A"/>
                </a:solidFill>
              </a:rPr>
              <a:t>Universal Design </a:t>
            </a:r>
            <a:r>
              <a:rPr lang="de-DE" b="1" dirty="0" err="1">
                <a:solidFill>
                  <a:srgbClr val="AC145A"/>
                </a:solidFill>
              </a:rPr>
              <a:t>for</a:t>
            </a:r>
            <a:r>
              <a:rPr lang="de-DE" b="1" dirty="0">
                <a:solidFill>
                  <a:srgbClr val="AC145A"/>
                </a:solidFill>
              </a:rPr>
              <a:t> Learning</a:t>
            </a:r>
          </a:p>
          <a:p>
            <a:r>
              <a:rPr lang="de-DE" dirty="0"/>
              <a:t>Gestaltung von Lehr- und Prüfungsformaten, die allen Studierenden ermöglichen, Informationen aufzunehmen, Leistungen zu zeigen, motiviert am Lernprozess teilzunehmen</a:t>
            </a:r>
          </a:p>
          <a:p>
            <a:r>
              <a:rPr lang="de-DE" dirty="0"/>
              <a:t>relevant für </a:t>
            </a:r>
            <a:r>
              <a:rPr lang="de-DE" b="1" dirty="0"/>
              <a:t>Prüfungsformate, Aufgabenstellung</a:t>
            </a:r>
          </a:p>
        </p:txBody>
      </p:sp>
      <p:sp>
        <p:nvSpPr>
          <p:cNvPr id="5" name="Rechteck 4">
            <a:extLst>
              <a:ext uri="{FF2B5EF4-FFF2-40B4-BE49-F238E27FC236}">
                <a16:creationId xmlns:a16="http://schemas.microsoft.com/office/drawing/2014/main" id="{305E7B7A-FC44-F562-98DC-0E6E0B85DFBE}"/>
              </a:ext>
              <a:ext uri="{C183D7F6-B498-43B3-948B-1728B52AA6E4}">
                <adec:decorative xmlns:adec="http://schemas.microsoft.com/office/drawing/2017/decorative" val="1"/>
              </a:ext>
            </a:extLst>
          </p:cNvPr>
          <p:cNvSpPr/>
          <p:nvPr/>
        </p:nvSpPr>
        <p:spPr bwMode="auto">
          <a:xfrm>
            <a:off x="1000706" y="1835203"/>
            <a:ext cx="2880000" cy="1440000"/>
          </a:xfrm>
          <a:prstGeom prst="rect">
            <a:avLst/>
          </a:prstGeom>
          <a:solidFill>
            <a:srgbClr val="003057"/>
          </a:solidFill>
          <a:ln w="28575">
            <a:solidFill>
              <a:srgbClr val="003057"/>
            </a:solidFill>
          </a:ln>
        </p:spPr>
        <p:style>
          <a:lnRef idx="2">
            <a:schemeClr val="dk1">
              <a:shade val="50000"/>
            </a:schemeClr>
          </a:lnRef>
          <a:fillRef idx="1">
            <a:schemeClr val="dk1"/>
          </a:fillRef>
          <a:effectRef idx="0">
            <a:schemeClr val="dk1"/>
          </a:effectRef>
          <a:fontRef idx="minor">
            <a:schemeClr val="lt1"/>
          </a:fontRef>
        </p:style>
        <p:txBody>
          <a:bodyPr spcFirstLastPara="0" vert="horz" wrap="square" lIns="125730" tIns="125730" rIns="125730" bIns="125730" numCol="1" spcCol="1270" anchor="ctr" anchorCtr="0">
            <a:no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466849">
              <a:lnSpc>
                <a:spcPct val="90000"/>
              </a:lnSpc>
              <a:spcBef>
                <a:spcPts val="0"/>
              </a:spcBef>
              <a:spcAft>
                <a:spcPts val="0"/>
              </a:spcAft>
              <a:defRPr/>
            </a:pPr>
            <a:r>
              <a:rPr lang="de-DE" sz="2800" b="1" dirty="0">
                <a:ea typeface="Open Sans"/>
                <a:cs typeface="Open Sans"/>
              </a:rPr>
              <a:t>Universal </a:t>
            </a:r>
            <a:br>
              <a:rPr lang="de-DE" sz="2800" b="1" dirty="0">
                <a:ea typeface="Open Sans"/>
                <a:cs typeface="Open Sans"/>
              </a:rPr>
            </a:br>
            <a:r>
              <a:rPr lang="de-DE" sz="2800" b="1" dirty="0">
                <a:ea typeface="Open Sans"/>
                <a:cs typeface="Open Sans"/>
              </a:rPr>
              <a:t>Design</a:t>
            </a:r>
          </a:p>
        </p:txBody>
      </p:sp>
      <p:sp>
        <p:nvSpPr>
          <p:cNvPr id="4" name="Foliennummernplatzhalter 3"/>
          <p:cNvSpPr>
            <a:spLocks noGrp="1"/>
          </p:cNvSpPr>
          <p:nvPr>
            <p:ph type="sldNum" sz="quarter" idx="12"/>
          </p:nvPr>
        </p:nvSpPr>
        <p:spPr/>
        <p:txBody>
          <a:bodyPr/>
          <a:lstStyle/>
          <a:p>
            <a:fld id="{FB2375C0-7702-4EFE-AA9A-D259F46FFF45}" type="slidenum">
              <a:rPr lang="de-DE" smtClean="0"/>
              <a:t>11</a:t>
            </a:fld>
            <a:endParaRPr lang="de-DE"/>
          </a:p>
        </p:txBody>
      </p:sp>
    </p:spTree>
    <p:extLst>
      <p:ext uri="{BB962C8B-B14F-4D97-AF65-F5344CB8AC3E}">
        <p14:creationId xmlns:p14="http://schemas.microsoft.com/office/powerpoint/2010/main" val="242650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t>Barrierefreiheit</a:t>
            </a:r>
          </a:p>
        </p:txBody>
      </p:sp>
      <p:sp>
        <p:nvSpPr>
          <p:cNvPr id="3" name="Inhaltsplatzhalter 2"/>
          <p:cNvSpPr>
            <a:spLocks noGrp="1"/>
          </p:cNvSpPr>
          <p:nvPr>
            <p:ph idx="1"/>
          </p:nvPr>
        </p:nvSpPr>
        <p:spPr>
          <a:xfrm>
            <a:off x="4040372" y="1825625"/>
            <a:ext cx="7495954" cy="4351338"/>
          </a:xfrm>
        </p:spPr>
        <p:txBody>
          <a:bodyPr>
            <a:normAutofit/>
          </a:bodyPr>
          <a:lstStyle/>
          <a:p>
            <a:pPr marL="0" indent="0">
              <a:lnSpc>
                <a:spcPct val="110000"/>
              </a:lnSpc>
              <a:buNone/>
            </a:pPr>
            <a:r>
              <a:rPr lang="de-DE" dirty="0">
                <a:ea typeface="+mn-lt"/>
                <a:cs typeface="+mn-lt"/>
              </a:rPr>
              <a:t>Gebäude, Lernmittel und -materialien sind nach normierten Vorgaben für verschiedene Bedarfe und Hilfsmittel zugänglich und nutzbar.</a:t>
            </a:r>
          </a:p>
          <a:p>
            <a:pPr marL="0" indent="0">
              <a:lnSpc>
                <a:spcPct val="110000"/>
              </a:lnSpc>
              <a:buNone/>
            </a:pPr>
            <a:r>
              <a:rPr lang="de-DE" b="1" dirty="0">
                <a:ea typeface="+mn-lt"/>
                <a:cs typeface="+mn-lt"/>
              </a:rPr>
              <a:t>Relevant für:</a:t>
            </a:r>
          </a:p>
          <a:p>
            <a:pPr>
              <a:lnSpc>
                <a:spcPct val="110000"/>
              </a:lnSpc>
            </a:pPr>
            <a:r>
              <a:rPr lang="de-DE" dirty="0">
                <a:ea typeface="+mn-lt"/>
                <a:cs typeface="+mn-lt"/>
              </a:rPr>
              <a:t>Prüfungsräume: rollstuhlzugänglich, Beleuchtung, Behinderten-WC </a:t>
            </a:r>
          </a:p>
          <a:p>
            <a:pPr>
              <a:lnSpc>
                <a:spcPct val="110000"/>
              </a:lnSpc>
            </a:pPr>
            <a:r>
              <a:rPr lang="de-DE" dirty="0">
                <a:ea typeface="+mn-lt"/>
                <a:cs typeface="+mn-lt"/>
              </a:rPr>
              <a:t>Digitale Prüfungsplattformen und Software</a:t>
            </a:r>
          </a:p>
          <a:p>
            <a:pPr>
              <a:lnSpc>
                <a:spcPct val="110000"/>
              </a:lnSpc>
            </a:pPr>
            <a:r>
              <a:rPr lang="de-DE" dirty="0">
                <a:ea typeface="+mn-lt"/>
                <a:cs typeface="+mn-lt"/>
              </a:rPr>
              <a:t>Gestaltung Klausuren</a:t>
            </a:r>
          </a:p>
        </p:txBody>
      </p:sp>
      <p:sp>
        <p:nvSpPr>
          <p:cNvPr id="6" name="Rechteck 5">
            <a:extLst>
              <a:ext uri="{FF2B5EF4-FFF2-40B4-BE49-F238E27FC236}">
                <a16:creationId xmlns:a16="http://schemas.microsoft.com/office/drawing/2014/main" id="{305E7B7A-FC44-F562-98DC-0E6E0B85DFBE}"/>
              </a:ext>
              <a:ext uri="{C183D7F6-B498-43B3-948B-1728B52AA6E4}">
                <adec:decorative xmlns:adec="http://schemas.microsoft.com/office/drawing/2017/decorative" val="1"/>
              </a:ext>
            </a:extLst>
          </p:cNvPr>
          <p:cNvSpPr/>
          <p:nvPr/>
        </p:nvSpPr>
        <p:spPr bwMode="auto">
          <a:xfrm>
            <a:off x="1000706" y="1835203"/>
            <a:ext cx="2880000" cy="1440000"/>
          </a:xfrm>
          <a:prstGeom prst="rect">
            <a:avLst/>
          </a:prstGeom>
          <a:solidFill>
            <a:srgbClr val="003057"/>
          </a:solidFill>
          <a:ln w="28575">
            <a:solidFill>
              <a:srgbClr val="003057"/>
            </a:solidFill>
          </a:ln>
        </p:spPr>
        <p:style>
          <a:lnRef idx="2">
            <a:schemeClr val="dk1">
              <a:shade val="50000"/>
            </a:schemeClr>
          </a:lnRef>
          <a:fillRef idx="1">
            <a:schemeClr val="dk1"/>
          </a:fillRef>
          <a:effectRef idx="0">
            <a:schemeClr val="dk1"/>
          </a:effectRef>
          <a:fontRef idx="minor">
            <a:schemeClr val="lt1"/>
          </a:fontRef>
        </p:style>
        <p:txBody>
          <a:bodyPr spcFirstLastPara="0" vert="horz" wrap="square" lIns="125730" tIns="125730" rIns="125730" bIns="125730" numCol="1" spcCol="1270" anchor="ctr" anchorCtr="0">
            <a:no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466849">
              <a:lnSpc>
                <a:spcPct val="90000"/>
              </a:lnSpc>
              <a:spcBef>
                <a:spcPts val="0"/>
              </a:spcBef>
              <a:spcAft>
                <a:spcPts val="0"/>
              </a:spcAft>
              <a:defRPr/>
            </a:pPr>
            <a:r>
              <a:rPr lang="de-DE" sz="2800" b="1" dirty="0">
                <a:ea typeface="Open Sans"/>
                <a:cs typeface="Open Sans"/>
              </a:rPr>
              <a:t>Barrierefreiheit</a:t>
            </a:r>
          </a:p>
        </p:txBody>
      </p:sp>
      <p:sp>
        <p:nvSpPr>
          <p:cNvPr id="5" name="Foliennummernplatzhalter 4"/>
          <p:cNvSpPr>
            <a:spLocks noGrp="1"/>
          </p:cNvSpPr>
          <p:nvPr>
            <p:ph type="sldNum" sz="quarter" idx="12"/>
          </p:nvPr>
        </p:nvSpPr>
        <p:spPr/>
        <p:txBody>
          <a:bodyPr/>
          <a:lstStyle/>
          <a:p>
            <a:fld id="{FB2375C0-7702-4EFE-AA9A-D259F46FFF45}" type="slidenum">
              <a:rPr lang="de-DE" smtClean="0"/>
              <a:t>12</a:t>
            </a:fld>
            <a:endParaRPr lang="de-DE"/>
          </a:p>
        </p:txBody>
      </p:sp>
    </p:spTree>
    <p:extLst>
      <p:ext uri="{BB962C8B-B14F-4D97-AF65-F5344CB8AC3E}">
        <p14:creationId xmlns:p14="http://schemas.microsoft.com/office/powerpoint/2010/main" val="912946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Individuelle Kompensationsstrategien</a:t>
            </a:r>
          </a:p>
        </p:txBody>
      </p:sp>
      <p:sp>
        <p:nvSpPr>
          <p:cNvPr id="3" name="Inhaltsplatzhalter 2"/>
          <p:cNvSpPr>
            <a:spLocks noGrp="1"/>
          </p:cNvSpPr>
          <p:nvPr>
            <p:ph idx="1"/>
          </p:nvPr>
        </p:nvSpPr>
        <p:spPr>
          <a:xfrm>
            <a:off x="3962400" y="2125408"/>
            <a:ext cx="7704846" cy="4351338"/>
          </a:xfrm>
        </p:spPr>
        <p:txBody>
          <a:bodyPr>
            <a:normAutofit/>
          </a:bodyPr>
          <a:lstStyle/>
          <a:p>
            <a:pPr marL="0" indent="0">
              <a:lnSpc>
                <a:spcPct val="100000"/>
              </a:lnSpc>
              <a:spcBef>
                <a:spcPts val="0"/>
              </a:spcBef>
              <a:spcAft>
                <a:spcPts val="2000"/>
              </a:spcAft>
              <a:buNone/>
            </a:pPr>
            <a:r>
              <a:rPr lang="de-DE" dirty="0">
                <a:ea typeface="+mn-lt"/>
                <a:cs typeface="+mn-lt"/>
              </a:rPr>
              <a:t>Individuelle Arbeitsstrategien und -techniken</a:t>
            </a:r>
          </a:p>
          <a:p>
            <a:pPr>
              <a:lnSpc>
                <a:spcPct val="100000"/>
              </a:lnSpc>
              <a:spcBef>
                <a:spcPts val="0"/>
              </a:spcBef>
            </a:pPr>
            <a:r>
              <a:rPr lang="de-DE" dirty="0">
                <a:ea typeface="+mn-lt"/>
                <a:cs typeface="+mn-lt"/>
              </a:rPr>
              <a:t>Assistive Technologien, z.B. alternative Mäuse, Rollstühle, Vergrößerungssoftware, Screenreader</a:t>
            </a:r>
            <a:br>
              <a:rPr lang="de-DE" dirty="0">
                <a:ea typeface="+mn-lt"/>
                <a:cs typeface="+mn-lt"/>
              </a:rPr>
            </a:br>
            <a:r>
              <a:rPr lang="de-DE" dirty="0">
                <a:ea typeface="+mn-lt"/>
                <a:cs typeface="+mn-lt"/>
              </a:rPr>
              <a:t>=&gt; Barrierefreiheit Voraussetzung</a:t>
            </a:r>
          </a:p>
          <a:p>
            <a:pPr>
              <a:lnSpc>
                <a:spcPct val="100000"/>
              </a:lnSpc>
              <a:spcBef>
                <a:spcPts val="0"/>
              </a:spcBef>
            </a:pPr>
            <a:r>
              <a:rPr lang="de-DE" dirty="0">
                <a:ea typeface="+mn-lt"/>
                <a:cs typeface="+mn-lt"/>
              </a:rPr>
              <a:t>Schreiben am – eigenen – Computer</a:t>
            </a:r>
          </a:p>
          <a:p>
            <a:pPr>
              <a:lnSpc>
                <a:spcPct val="100000"/>
              </a:lnSpc>
              <a:spcBef>
                <a:spcPts val="0"/>
              </a:spcBef>
            </a:pPr>
            <a:r>
              <a:rPr lang="de-DE" dirty="0">
                <a:ea typeface="+mn-lt"/>
                <a:cs typeface="+mn-lt"/>
              </a:rPr>
              <a:t>Leseansichten, Autokorrektur, </a:t>
            </a:r>
            <a:r>
              <a:rPr lang="de-DE" dirty="0" err="1">
                <a:ea typeface="+mn-lt"/>
                <a:cs typeface="+mn-lt"/>
              </a:rPr>
              <a:t>Languagetool</a:t>
            </a:r>
            <a:endParaRPr lang="de-DE" dirty="0">
              <a:ea typeface="+mn-lt"/>
              <a:cs typeface="+mn-lt"/>
            </a:endParaRPr>
          </a:p>
          <a:p>
            <a:pPr>
              <a:lnSpc>
                <a:spcPct val="100000"/>
              </a:lnSpc>
              <a:spcBef>
                <a:spcPts val="0"/>
              </a:spcBef>
            </a:pPr>
            <a:r>
              <a:rPr lang="de-DE" dirty="0">
                <a:ea typeface="+mn-lt"/>
                <a:cs typeface="+mn-lt"/>
              </a:rPr>
              <a:t>Konzentrationsfähigkeit</a:t>
            </a:r>
          </a:p>
          <a:p>
            <a:pPr>
              <a:lnSpc>
                <a:spcPct val="100000"/>
              </a:lnSpc>
              <a:spcBef>
                <a:spcPts val="0"/>
              </a:spcBef>
            </a:pPr>
            <a:r>
              <a:rPr lang="de-DE" dirty="0">
                <a:ea typeface="+mn-lt"/>
                <a:cs typeface="+mn-lt"/>
              </a:rPr>
              <a:t>Studienassistenz </a:t>
            </a:r>
          </a:p>
        </p:txBody>
      </p:sp>
      <p:sp>
        <p:nvSpPr>
          <p:cNvPr id="4" name="Foliennummernplatzhalter 3"/>
          <p:cNvSpPr>
            <a:spLocks noGrp="1"/>
          </p:cNvSpPr>
          <p:nvPr>
            <p:ph type="sldNum" sz="quarter" idx="12"/>
          </p:nvPr>
        </p:nvSpPr>
        <p:spPr/>
        <p:txBody>
          <a:bodyPr/>
          <a:lstStyle/>
          <a:p>
            <a:fld id="{FB2375C0-7702-4EFE-AA9A-D259F46FFF45}" type="slidenum">
              <a:rPr lang="de-DE" smtClean="0"/>
              <a:t>13</a:t>
            </a:fld>
            <a:endParaRPr lang="de-DE"/>
          </a:p>
        </p:txBody>
      </p:sp>
      <p:pic>
        <p:nvPicPr>
          <p:cNvPr id="6" name="Grafik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8200" y="2125408"/>
            <a:ext cx="2914141" cy="1469263"/>
          </a:xfrm>
          <a:prstGeom prst="rect">
            <a:avLst/>
          </a:prstGeom>
        </p:spPr>
      </p:pic>
    </p:spTree>
    <p:extLst>
      <p:ext uri="{BB962C8B-B14F-4D97-AF65-F5344CB8AC3E}">
        <p14:creationId xmlns:p14="http://schemas.microsoft.com/office/powerpoint/2010/main" val="53308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Angemessene Vorkehrungen</a:t>
            </a:r>
          </a:p>
        </p:txBody>
      </p:sp>
      <p:sp>
        <p:nvSpPr>
          <p:cNvPr id="3" name="Inhaltsplatzhalter 2"/>
          <p:cNvSpPr>
            <a:spLocks noGrp="1"/>
          </p:cNvSpPr>
          <p:nvPr>
            <p:ph idx="1"/>
          </p:nvPr>
        </p:nvSpPr>
        <p:spPr>
          <a:xfrm>
            <a:off x="3962400" y="2125408"/>
            <a:ext cx="7704846" cy="4351338"/>
          </a:xfrm>
        </p:spPr>
        <p:txBody>
          <a:bodyPr>
            <a:normAutofit/>
          </a:bodyPr>
          <a:lstStyle/>
          <a:p>
            <a:pPr marL="0" indent="0">
              <a:lnSpc>
                <a:spcPct val="100000"/>
              </a:lnSpc>
              <a:spcBef>
                <a:spcPts val="0"/>
              </a:spcBef>
              <a:spcAft>
                <a:spcPts val="2000"/>
              </a:spcAft>
              <a:buNone/>
            </a:pPr>
            <a:r>
              <a:rPr lang="de-DE" dirty="0">
                <a:ea typeface="+mn-lt"/>
                <a:cs typeface="+mn-lt"/>
              </a:rPr>
              <a:t>Individuelle Unterstützung durch die Hochschule</a:t>
            </a:r>
          </a:p>
          <a:p>
            <a:pPr>
              <a:lnSpc>
                <a:spcPct val="100000"/>
              </a:lnSpc>
              <a:spcBef>
                <a:spcPts val="0"/>
              </a:spcBef>
              <a:spcAft>
                <a:spcPts val="2000"/>
              </a:spcAft>
            </a:pPr>
            <a:r>
              <a:rPr lang="de-DE" b="1" dirty="0">
                <a:ea typeface="+mn-lt"/>
                <a:cs typeface="+mn-lt"/>
              </a:rPr>
              <a:t>Nachteilsausgleich</a:t>
            </a:r>
          </a:p>
          <a:p>
            <a:pPr>
              <a:lnSpc>
                <a:spcPct val="100000"/>
              </a:lnSpc>
              <a:spcBef>
                <a:spcPts val="0"/>
              </a:spcBef>
              <a:spcAft>
                <a:spcPts val="2000"/>
              </a:spcAft>
            </a:pPr>
            <a:r>
              <a:rPr lang="de-DE" dirty="0">
                <a:ea typeface="+mn-lt"/>
                <a:cs typeface="+mn-lt"/>
              </a:rPr>
              <a:t>Umsetzung von angepassten Lern- und Prüfungsmaterialien für individuelle Bedarfe</a:t>
            </a:r>
          </a:p>
          <a:p>
            <a:pPr>
              <a:lnSpc>
                <a:spcPct val="100000"/>
              </a:lnSpc>
              <a:spcBef>
                <a:spcPts val="0"/>
              </a:spcBef>
              <a:spcAft>
                <a:spcPts val="2000"/>
              </a:spcAft>
            </a:pPr>
            <a:r>
              <a:rPr lang="de-DE" dirty="0">
                <a:ea typeface="+mn-lt"/>
                <a:cs typeface="+mn-lt"/>
              </a:rPr>
              <a:t>Spezielle Arbeitsplätze, Prüfungsrechner</a:t>
            </a:r>
          </a:p>
        </p:txBody>
      </p:sp>
      <p:sp>
        <p:nvSpPr>
          <p:cNvPr id="4" name="Foliennummernplatzhalter 3"/>
          <p:cNvSpPr>
            <a:spLocks noGrp="1"/>
          </p:cNvSpPr>
          <p:nvPr>
            <p:ph type="sldNum" sz="quarter" idx="12"/>
          </p:nvPr>
        </p:nvSpPr>
        <p:spPr/>
        <p:txBody>
          <a:bodyPr/>
          <a:lstStyle/>
          <a:p>
            <a:fld id="{FB2375C0-7702-4EFE-AA9A-D259F46FFF45}" type="slidenum">
              <a:rPr lang="de-DE" smtClean="0"/>
              <a:t>14</a:t>
            </a:fld>
            <a:endParaRPr lang="de-DE"/>
          </a:p>
        </p:txBody>
      </p:sp>
      <p:sp>
        <p:nvSpPr>
          <p:cNvPr id="7" name="Rechteck 6">
            <a:extLst>
              <a:ext uri="{FF2B5EF4-FFF2-40B4-BE49-F238E27FC236}">
                <a16:creationId xmlns:a16="http://schemas.microsoft.com/office/drawing/2014/main" id="{305E7B7A-FC44-F562-98DC-0E6E0B85DFBE}"/>
              </a:ext>
              <a:ext uri="{C183D7F6-B498-43B3-948B-1728B52AA6E4}">
                <adec:decorative xmlns:adec="http://schemas.microsoft.com/office/drawing/2017/decorative" val="1"/>
              </a:ext>
            </a:extLst>
          </p:cNvPr>
          <p:cNvSpPr/>
          <p:nvPr/>
        </p:nvSpPr>
        <p:spPr bwMode="auto">
          <a:xfrm>
            <a:off x="970639" y="2125408"/>
            <a:ext cx="2880000" cy="1440000"/>
          </a:xfrm>
          <a:prstGeom prst="rect">
            <a:avLst/>
          </a:prstGeom>
          <a:solidFill>
            <a:srgbClr val="003057"/>
          </a:solidFill>
          <a:ln w="28575">
            <a:solidFill>
              <a:srgbClr val="003057"/>
            </a:solidFill>
          </a:ln>
        </p:spPr>
        <p:style>
          <a:lnRef idx="2">
            <a:schemeClr val="dk1">
              <a:shade val="50000"/>
            </a:schemeClr>
          </a:lnRef>
          <a:fillRef idx="1">
            <a:schemeClr val="dk1"/>
          </a:fillRef>
          <a:effectRef idx="0">
            <a:schemeClr val="dk1"/>
          </a:effectRef>
          <a:fontRef idx="minor">
            <a:schemeClr val="lt1"/>
          </a:fontRef>
        </p:style>
        <p:txBody>
          <a:bodyPr spcFirstLastPara="0" vert="horz" wrap="square" lIns="125730" tIns="125730" rIns="125730" bIns="125730" numCol="1" spcCol="1270" anchor="ctr" anchorCtr="0">
            <a:noAutofit/>
          </a:bodyP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466849">
              <a:lnSpc>
                <a:spcPct val="90000"/>
              </a:lnSpc>
              <a:spcBef>
                <a:spcPts val="0"/>
              </a:spcBef>
              <a:spcAft>
                <a:spcPts val="0"/>
              </a:spcAft>
              <a:defRPr/>
            </a:pPr>
            <a:r>
              <a:rPr lang="de-DE" sz="2800" b="1" dirty="0">
                <a:ea typeface="Open Sans"/>
                <a:cs typeface="Open Sans"/>
              </a:rPr>
              <a:t>Angemessene Vorkehrungen</a:t>
            </a:r>
          </a:p>
        </p:txBody>
      </p:sp>
    </p:spTree>
    <p:extLst>
      <p:ext uri="{BB962C8B-B14F-4D97-AF65-F5344CB8AC3E}">
        <p14:creationId xmlns:p14="http://schemas.microsoft.com/office/powerpoint/2010/main" val="764874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Gestaltung von Prüfungen</a:t>
            </a:r>
          </a:p>
        </p:txBody>
      </p:sp>
      <p:sp>
        <p:nvSpPr>
          <p:cNvPr id="3" name="Textplatzhalter 2"/>
          <p:cNvSpPr>
            <a:spLocks noGrp="1"/>
          </p:cNvSpPr>
          <p:nvPr>
            <p:ph type="body" idx="1"/>
          </p:nvPr>
        </p:nvSpPr>
        <p:spPr/>
        <p:txBody>
          <a:bodyPr/>
          <a:lstStyle/>
          <a:p>
            <a:r>
              <a:rPr lang="de-DE" dirty="0"/>
              <a:t>Vorbereitung, Barrierefreiheit von digitalen Prüfungen</a:t>
            </a:r>
          </a:p>
        </p:txBody>
      </p:sp>
    </p:spTree>
    <p:extLst>
      <p:ext uri="{BB962C8B-B14F-4D97-AF65-F5344CB8AC3E}">
        <p14:creationId xmlns:p14="http://schemas.microsoft.com/office/powerpoint/2010/main" val="3969303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Chancengleiche Bedingungen</a:t>
            </a:r>
          </a:p>
        </p:txBody>
      </p:sp>
      <p:sp>
        <p:nvSpPr>
          <p:cNvPr id="3" name="Inhaltsplatzhalter 2"/>
          <p:cNvSpPr>
            <a:spLocks noGrp="1"/>
          </p:cNvSpPr>
          <p:nvPr>
            <p:ph idx="1"/>
          </p:nvPr>
        </p:nvSpPr>
        <p:spPr/>
        <p:txBody>
          <a:bodyPr>
            <a:normAutofit/>
          </a:bodyPr>
          <a:lstStyle/>
          <a:p>
            <a:pPr marL="0" indent="0">
              <a:buNone/>
            </a:pPr>
            <a:r>
              <a:rPr lang="de-DE" b="1" dirty="0">
                <a:solidFill>
                  <a:srgbClr val="AC145A"/>
                </a:solidFill>
              </a:rPr>
              <a:t>Zu Beginn des Semesters</a:t>
            </a:r>
          </a:p>
          <a:p>
            <a:r>
              <a:rPr lang="de-DE" dirty="0"/>
              <a:t>Kommunizieren Sie Prüfungsanforderungen klar und transparent.</a:t>
            </a:r>
          </a:p>
          <a:p>
            <a:r>
              <a:rPr lang="de-DE" dirty="0"/>
              <a:t>Zeigen Sie Offenheit für individuelle Bedarfe und weisen Sie Studierende frühzeitig auf den NTA-Antrag hin.</a:t>
            </a:r>
          </a:p>
          <a:p>
            <a:r>
              <a:rPr lang="de-DE" dirty="0"/>
              <a:t>Bieten Sie Studierenden die persönliche Kontaktaufnahme im geschützten Raum an (per E-Mail, per Zoom, telefonisch oder persönlich)</a:t>
            </a:r>
          </a:p>
          <a:p>
            <a:pPr marL="0" indent="0">
              <a:buNone/>
            </a:pPr>
            <a:r>
              <a:rPr lang="de-DE" b="1" dirty="0">
                <a:solidFill>
                  <a:srgbClr val="AC145A"/>
                </a:solidFill>
              </a:rPr>
              <a:t>Während des Semesters</a:t>
            </a:r>
          </a:p>
          <a:p>
            <a:r>
              <a:rPr lang="de-DE" dirty="0"/>
              <a:t>Stellen Sie Lernmaterialien rechtzeitig </a:t>
            </a:r>
            <a:r>
              <a:rPr lang="de-DE" dirty="0">
                <a:latin typeface="Akkurat-Bold" panose="02000503030000020004" pitchFamily="2" charset="0"/>
              </a:rPr>
              <a:t>vor</a:t>
            </a:r>
            <a:r>
              <a:rPr lang="de-DE" dirty="0"/>
              <a:t> den Veranstaltungen digital zur Verfügung.</a:t>
            </a:r>
          </a:p>
        </p:txBody>
      </p:sp>
      <p:sp>
        <p:nvSpPr>
          <p:cNvPr id="4" name="Foliennummernplatzhalter 3"/>
          <p:cNvSpPr>
            <a:spLocks noGrp="1"/>
          </p:cNvSpPr>
          <p:nvPr>
            <p:ph type="sldNum" sz="quarter" idx="12"/>
          </p:nvPr>
        </p:nvSpPr>
        <p:spPr/>
        <p:txBody>
          <a:bodyPr/>
          <a:lstStyle/>
          <a:p>
            <a:fld id="{FB2375C0-7702-4EFE-AA9A-D259F46FFF45}" type="slidenum">
              <a:rPr lang="de-DE" smtClean="0"/>
              <a:t>16</a:t>
            </a:fld>
            <a:endParaRPr lang="de-DE"/>
          </a:p>
        </p:txBody>
      </p:sp>
    </p:spTree>
    <p:extLst>
      <p:ext uri="{BB962C8B-B14F-4D97-AF65-F5344CB8AC3E}">
        <p14:creationId xmlns:p14="http://schemas.microsoft.com/office/powerpoint/2010/main" val="651806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Chancen und Herausforderungen digitaler Prüfungen (1/2)</a:t>
            </a:r>
          </a:p>
        </p:txBody>
      </p:sp>
      <p:sp>
        <p:nvSpPr>
          <p:cNvPr id="3" name="Inhaltsplatzhalter 2"/>
          <p:cNvSpPr>
            <a:spLocks noGrp="1"/>
          </p:cNvSpPr>
          <p:nvPr>
            <p:ph idx="1"/>
          </p:nvPr>
        </p:nvSpPr>
        <p:spPr>
          <a:xfrm>
            <a:off x="838199" y="1825625"/>
            <a:ext cx="10940807" cy="4762744"/>
          </a:xfrm>
        </p:spPr>
        <p:txBody>
          <a:bodyPr>
            <a:normAutofit/>
          </a:bodyPr>
          <a:lstStyle/>
          <a:p>
            <a:pPr marL="0" indent="0">
              <a:buNone/>
            </a:pPr>
            <a:r>
              <a:rPr lang="de-DE" b="1" dirty="0">
                <a:solidFill>
                  <a:srgbClr val="AC145A"/>
                </a:solidFill>
              </a:rPr>
              <a:t>Digitales Format grundsätzlich barrierefreier als klassische Papierprüfungen</a:t>
            </a:r>
          </a:p>
          <a:p>
            <a:r>
              <a:rPr lang="de-DE" dirty="0"/>
              <a:t>z.B. für Vergrößerung, Screenreader, motorische Beeinträchtigungen</a:t>
            </a:r>
          </a:p>
          <a:p>
            <a:pPr marL="0" indent="0">
              <a:buNone/>
            </a:pPr>
            <a:r>
              <a:rPr lang="de-DE" b="1" dirty="0"/>
              <a:t>Herausforderungen</a:t>
            </a:r>
          </a:p>
          <a:p>
            <a:r>
              <a:rPr lang="de-DE" dirty="0"/>
              <a:t>Neue, unbekannte Prüfungs-Software</a:t>
            </a:r>
          </a:p>
          <a:p>
            <a:r>
              <a:rPr lang="de-DE" dirty="0"/>
              <a:t>komplizierte Navigation</a:t>
            </a:r>
          </a:p>
          <a:p>
            <a:r>
              <a:rPr lang="de-DE" dirty="0"/>
              <a:t>Restriktive Einstellungen, die Autonomie der Studierenden einschränken</a:t>
            </a:r>
          </a:p>
          <a:p>
            <a:pPr lvl="1">
              <a:buFont typeface="Symbol" panose="05050102010706020507" pitchFamily="18" charset="2"/>
              <a:buChar char="-"/>
            </a:pPr>
            <a:r>
              <a:rPr lang="de-DE" dirty="0">
                <a:solidFill>
                  <a:srgbClr val="003057"/>
                </a:solidFill>
              </a:rPr>
              <a:t>Bearbeitungsreihenfolge festlegen</a:t>
            </a:r>
          </a:p>
          <a:p>
            <a:pPr lvl="1">
              <a:buFont typeface="Symbol" panose="05050102010706020507" pitchFamily="18" charset="2"/>
              <a:buChar char="-"/>
            </a:pPr>
            <a:r>
              <a:rPr lang="de-DE" dirty="0">
                <a:solidFill>
                  <a:srgbClr val="003057"/>
                </a:solidFill>
              </a:rPr>
              <a:t>Beschränkung der Navigation</a:t>
            </a:r>
          </a:p>
          <a:p>
            <a:pPr lvl="1">
              <a:buFont typeface="Symbol" panose="05050102010706020507" pitchFamily="18" charset="2"/>
              <a:buChar char="-"/>
            </a:pPr>
            <a:r>
              <a:rPr lang="de-DE" dirty="0">
                <a:solidFill>
                  <a:srgbClr val="003057"/>
                </a:solidFill>
              </a:rPr>
              <a:t>Maximale Bearbeitungsdauer pro Aufgabe</a:t>
            </a:r>
          </a:p>
        </p:txBody>
      </p:sp>
      <p:sp>
        <p:nvSpPr>
          <p:cNvPr id="4" name="Foliennummernplatzhalter 3"/>
          <p:cNvSpPr>
            <a:spLocks noGrp="1"/>
          </p:cNvSpPr>
          <p:nvPr>
            <p:ph type="sldNum" sz="quarter" idx="12"/>
          </p:nvPr>
        </p:nvSpPr>
        <p:spPr/>
        <p:txBody>
          <a:bodyPr/>
          <a:lstStyle/>
          <a:p>
            <a:fld id="{FB2375C0-7702-4EFE-AA9A-D259F46FFF45}" type="slidenum">
              <a:rPr lang="de-DE" smtClean="0"/>
              <a:t>17</a:t>
            </a:fld>
            <a:endParaRPr lang="de-DE"/>
          </a:p>
        </p:txBody>
      </p:sp>
    </p:spTree>
    <p:extLst>
      <p:ext uri="{BB962C8B-B14F-4D97-AF65-F5344CB8AC3E}">
        <p14:creationId xmlns:p14="http://schemas.microsoft.com/office/powerpoint/2010/main" val="2748615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Chancen und Herausforderungen digitaler Prüfungen (2/2)</a:t>
            </a:r>
          </a:p>
        </p:txBody>
      </p:sp>
      <p:sp>
        <p:nvSpPr>
          <p:cNvPr id="3" name="Inhaltsplatzhalter 2"/>
          <p:cNvSpPr>
            <a:spLocks noGrp="1"/>
          </p:cNvSpPr>
          <p:nvPr>
            <p:ph idx="1"/>
          </p:nvPr>
        </p:nvSpPr>
        <p:spPr>
          <a:xfrm>
            <a:off x="838199" y="1825625"/>
            <a:ext cx="10940807" cy="4530725"/>
          </a:xfrm>
        </p:spPr>
        <p:txBody>
          <a:bodyPr>
            <a:normAutofit/>
          </a:bodyPr>
          <a:lstStyle/>
          <a:p>
            <a:pPr marL="0" indent="0">
              <a:buNone/>
            </a:pPr>
            <a:r>
              <a:rPr lang="de-DE" b="1" dirty="0"/>
              <a:t>Mögliche Barrieren durch Systeme und/oder Autor*innen</a:t>
            </a:r>
          </a:p>
          <a:p>
            <a:r>
              <a:rPr lang="de-DE" dirty="0"/>
              <a:t>Auswahl der Fragetypen</a:t>
            </a:r>
          </a:p>
          <a:p>
            <a:pPr lvl="1">
              <a:buFont typeface="Symbol" panose="05050102010706020507" pitchFamily="18" charset="2"/>
              <a:buChar char="-"/>
            </a:pPr>
            <a:r>
              <a:rPr lang="de-DE" dirty="0">
                <a:solidFill>
                  <a:srgbClr val="003057"/>
                </a:solidFill>
              </a:rPr>
              <a:t>Nicht alle Fragetypen sind für alle assistiven Technologien barrierefrei</a:t>
            </a:r>
          </a:p>
          <a:p>
            <a:r>
              <a:rPr lang="de-DE" dirty="0"/>
              <a:t>Fehlende auditive Rückmeldungen zur verbleibenden Zeit oder Speicherung</a:t>
            </a:r>
          </a:p>
          <a:p>
            <a:r>
              <a:rPr lang="de-DE" dirty="0"/>
              <a:t>Fehlende Alternativtexte für visuelle Darstellungen</a:t>
            </a:r>
          </a:p>
          <a:p>
            <a:r>
              <a:rPr lang="de-DE" dirty="0"/>
              <a:t>Fehlende Untertitel für Videos, fehlende Transkripte für Audios</a:t>
            </a:r>
          </a:p>
        </p:txBody>
      </p:sp>
      <p:sp>
        <p:nvSpPr>
          <p:cNvPr id="4" name="Foliennummernplatzhalter 3"/>
          <p:cNvSpPr>
            <a:spLocks noGrp="1"/>
          </p:cNvSpPr>
          <p:nvPr>
            <p:ph type="sldNum" sz="quarter" idx="12"/>
          </p:nvPr>
        </p:nvSpPr>
        <p:spPr/>
        <p:txBody>
          <a:bodyPr/>
          <a:lstStyle/>
          <a:p>
            <a:fld id="{FB2375C0-7702-4EFE-AA9A-D259F46FFF45}" type="slidenum">
              <a:rPr lang="de-DE" smtClean="0"/>
              <a:t>18</a:t>
            </a:fld>
            <a:endParaRPr lang="de-DE"/>
          </a:p>
        </p:txBody>
      </p:sp>
    </p:spTree>
    <p:extLst>
      <p:ext uri="{BB962C8B-B14F-4D97-AF65-F5344CB8AC3E}">
        <p14:creationId xmlns:p14="http://schemas.microsoft.com/office/powerpoint/2010/main" val="2951341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Barrierefreiheit </a:t>
            </a:r>
            <a:r>
              <a:rPr lang="de-DE" dirty="0" err="1"/>
              <a:t>Moodle</a:t>
            </a:r>
            <a:r>
              <a:rPr lang="de-DE" dirty="0"/>
              <a:t>-Test</a:t>
            </a:r>
          </a:p>
        </p:txBody>
      </p:sp>
      <p:sp>
        <p:nvSpPr>
          <p:cNvPr id="3" name="Textplatzhalter 2"/>
          <p:cNvSpPr>
            <a:spLocks noGrp="1"/>
          </p:cNvSpPr>
          <p:nvPr>
            <p:ph type="body" idx="1"/>
          </p:nvPr>
        </p:nvSpPr>
        <p:spPr/>
        <p:txBody>
          <a:bodyPr/>
          <a:lstStyle/>
          <a:p>
            <a:r>
              <a:rPr lang="de-DE" dirty="0"/>
              <a:t>Positiv</a:t>
            </a:r>
          </a:p>
        </p:txBody>
      </p:sp>
      <p:sp>
        <p:nvSpPr>
          <p:cNvPr id="4" name="Inhaltsplatzhalter 3"/>
          <p:cNvSpPr>
            <a:spLocks noGrp="1"/>
          </p:cNvSpPr>
          <p:nvPr>
            <p:ph sz="half" idx="2"/>
          </p:nvPr>
        </p:nvSpPr>
        <p:spPr/>
        <p:txBody>
          <a:bodyPr/>
          <a:lstStyle/>
          <a:p>
            <a:r>
              <a:rPr lang="de-DE" dirty="0"/>
              <a:t>Kann mit Screenreader, Tastaturbedienung, Sprachsteuerung, Vergrößerung grundsätzlich ausgefüllt werden.</a:t>
            </a:r>
          </a:p>
          <a:p>
            <a:r>
              <a:rPr lang="de-DE" dirty="0"/>
              <a:t>Bilder können mit Alternativtexten versehen werden.</a:t>
            </a:r>
          </a:p>
        </p:txBody>
      </p:sp>
      <p:sp>
        <p:nvSpPr>
          <p:cNvPr id="5" name="Textplatzhalter 4"/>
          <p:cNvSpPr>
            <a:spLocks noGrp="1"/>
          </p:cNvSpPr>
          <p:nvPr>
            <p:ph type="body" sz="quarter" idx="3"/>
          </p:nvPr>
        </p:nvSpPr>
        <p:spPr/>
        <p:txBody>
          <a:bodyPr/>
          <a:lstStyle/>
          <a:p>
            <a:r>
              <a:rPr lang="de-DE" dirty="0"/>
              <a:t>Barrieren</a:t>
            </a:r>
          </a:p>
        </p:txBody>
      </p:sp>
      <p:sp>
        <p:nvSpPr>
          <p:cNvPr id="6" name="Inhaltsplatzhalter 5"/>
          <p:cNvSpPr>
            <a:spLocks noGrp="1"/>
          </p:cNvSpPr>
          <p:nvPr>
            <p:ph sz="quarter" idx="4"/>
          </p:nvPr>
        </p:nvSpPr>
        <p:spPr>
          <a:xfrm>
            <a:off x="6595818" y="2505075"/>
            <a:ext cx="5183188" cy="3987800"/>
          </a:xfrm>
        </p:spPr>
        <p:txBody>
          <a:bodyPr>
            <a:normAutofit/>
          </a:bodyPr>
          <a:lstStyle/>
          <a:p>
            <a:r>
              <a:rPr lang="de-DE" dirty="0"/>
              <a:t>Drag </a:t>
            </a:r>
            <a:r>
              <a:rPr lang="de-DE" dirty="0" err="1"/>
              <a:t>and</a:t>
            </a:r>
            <a:r>
              <a:rPr lang="de-DE" dirty="0"/>
              <a:t> Drop-Fragetypen für Screenreader/Sprachsteuerung nicht zugänglich</a:t>
            </a:r>
          </a:p>
          <a:p>
            <a:r>
              <a:rPr lang="de-DE" dirty="0" err="1"/>
              <a:t>Fragetyp</a:t>
            </a:r>
            <a:r>
              <a:rPr lang="de-DE" dirty="0"/>
              <a:t> </a:t>
            </a:r>
            <a:r>
              <a:rPr lang="de-DE" dirty="0" err="1"/>
              <a:t>Kprim</a:t>
            </a:r>
            <a:r>
              <a:rPr lang="de-DE" dirty="0"/>
              <a:t>  (</a:t>
            </a:r>
            <a:r>
              <a:rPr lang="de-DE" dirty="0" err="1"/>
              <a:t>Plugin</a:t>
            </a:r>
            <a:r>
              <a:rPr lang="de-DE" dirty="0"/>
              <a:t>) für Screenreader/Sprachsteuerung nicht zugänglich</a:t>
            </a:r>
          </a:p>
          <a:p>
            <a:r>
              <a:rPr lang="de-DE" dirty="0"/>
              <a:t>Freitextantworten für Sprachsteuerung nicht zugänglich</a:t>
            </a:r>
          </a:p>
        </p:txBody>
      </p:sp>
      <p:sp>
        <p:nvSpPr>
          <p:cNvPr id="8" name="Foliennummernplatzhalter 7"/>
          <p:cNvSpPr>
            <a:spLocks noGrp="1"/>
          </p:cNvSpPr>
          <p:nvPr>
            <p:ph type="sldNum" sz="quarter" idx="12"/>
          </p:nvPr>
        </p:nvSpPr>
        <p:spPr/>
        <p:txBody>
          <a:bodyPr/>
          <a:lstStyle/>
          <a:p>
            <a:fld id="{FB2375C0-7702-4EFE-AA9A-D259F46FFF45}" type="slidenum">
              <a:rPr lang="de-DE" smtClean="0"/>
              <a:t>19</a:t>
            </a:fld>
            <a:endParaRPr lang="de-DE"/>
          </a:p>
        </p:txBody>
      </p:sp>
      <p:sp>
        <p:nvSpPr>
          <p:cNvPr id="9" name="Textfeld 8"/>
          <p:cNvSpPr txBox="1"/>
          <p:nvPr/>
        </p:nvSpPr>
        <p:spPr>
          <a:xfrm>
            <a:off x="937846" y="6356350"/>
            <a:ext cx="4627357" cy="369332"/>
          </a:xfrm>
          <a:prstGeom prst="rect">
            <a:avLst/>
          </a:prstGeom>
          <a:noFill/>
        </p:spPr>
        <p:txBody>
          <a:bodyPr wrap="none" rtlCol="0">
            <a:spAutoFit/>
          </a:bodyPr>
          <a:lstStyle/>
          <a:p>
            <a:r>
              <a:rPr lang="de-DE" dirty="0" err="1">
                <a:solidFill>
                  <a:srgbClr val="003057"/>
                </a:solidFill>
              </a:rPr>
              <a:t>Testergebniss</a:t>
            </a:r>
            <a:r>
              <a:rPr lang="de-DE" dirty="0">
                <a:solidFill>
                  <a:srgbClr val="003057"/>
                </a:solidFill>
              </a:rPr>
              <a:t> Stand Juli 24, </a:t>
            </a:r>
            <a:r>
              <a:rPr lang="de-DE" dirty="0" err="1">
                <a:solidFill>
                  <a:srgbClr val="003057"/>
                </a:solidFill>
              </a:rPr>
              <a:t>Moodle</a:t>
            </a:r>
            <a:r>
              <a:rPr lang="de-DE" dirty="0">
                <a:solidFill>
                  <a:srgbClr val="003057"/>
                </a:solidFill>
              </a:rPr>
              <a:t>-Version 4.1</a:t>
            </a:r>
          </a:p>
        </p:txBody>
      </p:sp>
    </p:spTree>
    <p:extLst>
      <p:ext uri="{BB962C8B-B14F-4D97-AF65-F5344CB8AC3E}">
        <p14:creationId xmlns:p14="http://schemas.microsoft.com/office/powerpoint/2010/main" val="1671196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Barrierefreiheit ILIAS-Test</a:t>
            </a:r>
          </a:p>
        </p:txBody>
      </p:sp>
      <p:sp>
        <p:nvSpPr>
          <p:cNvPr id="3" name="Textplatzhalter 2"/>
          <p:cNvSpPr>
            <a:spLocks noGrp="1"/>
          </p:cNvSpPr>
          <p:nvPr>
            <p:ph type="body" idx="1"/>
          </p:nvPr>
        </p:nvSpPr>
        <p:spPr>
          <a:xfrm>
            <a:off x="839788" y="1376363"/>
            <a:ext cx="5157787" cy="823912"/>
          </a:xfrm>
        </p:spPr>
        <p:txBody>
          <a:bodyPr/>
          <a:lstStyle/>
          <a:p>
            <a:r>
              <a:rPr lang="de-DE" dirty="0"/>
              <a:t>Positiv</a:t>
            </a:r>
          </a:p>
        </p:txBody>
      </p:sp>
      <p:sp>
        <p:nvSpPr>
          <p:cNvPr id="4" name="Inhaltsplatzhalter 3"/>
          <p:cNvSpPr>
            <a:spLocks noGrp="1"/>
          </p:cNvSpPr>
          <p:nvPr>
            <p:ph sz="half" idx="2"/>
          </p:nvPr>
        </p:nvSpPr>
        <p:spPr>
          <a:xfrm>
            <a:off x="839788" y="2301875"/>
            <a:ext cx="5157787" cy="3684588"/>
          </a:xfrm>
        </p:spPr>
        <p:txBody>
          <a:bodyPr>
            <a:normAutofit lnSpcReduction="10000"/>
          </a:bodyPr>
          <a:lstStyle/>
          <a:p>
            <a:r>
              <a:rPr lang="de-DE" dirty="0"/>
              <a:t>Gängige Fragetypen für assistiven Technologien vollständig barrierefrei nutzbar</a:t>
            </a:r>
          </a:p>
          <a:p>
            <a:pPr lvl="1">
              <a:buFont typeface="Symbol" panose="05050102010706020507" pitchFamily="18" charset="2"/>
              <a:buChar char="-"/>
            </a:pPr>
            <a:r>
              <a:rPr lang="de-DE" dirty="0">
                <a:solidFill>
                  <a:srgbClr val="003057"/>
                </a:solidFill>
              </a:rPr>
              <a:t>Multiple/Single Choice</a:t>
            </a:r>
          </a:p>
          <a:p>
            <a:pPr lvl="1">
              <a:buFont typeface="Symbol" panose="05050102010706020507" pitchFamily="18" charset="2"/>
              <a:buChar char="-"/>
            </a:pPr>
            <a:r>
              <a:rPr lang="de-DE" dirty="0">
                <a:solidFill>
                  <a:srgbClr val="003057"/>
                </a:solidFill>
              </a:rPr>
              <a:t>Nummerische Antwort</a:t>
            </a:r>
          </a:p>
          <a:p>
            <a:pPr lvl="1">
              <a:buFont typeface="Symbol" panose="05050102010706020507" pitchFamily="18" charset="2"/>
              <a:buChar char="-"/>
            </a:pPr>
            <a:r>
              <a:rPr lang="de-DE" dirty="0">
                <a:solidFill>
                  <a:srgbClr val="003057"/>
                </a:solidFill>
              </a:rPr>
              <a:t>Lückentext</a:t>
            </a:r>
          </a:p>
          <a:p>
            <a:pPr lvl="1">
              <a:buFont typeface="Symbol" panose="05050102010706020507" pitchFamily="18" charset="2"/>
              <a:buChar char="-"/>
            </a:pPr>
            <a:r>
              <a:rPr lang="de-DE" dirty="0">
                <a:solidFill>
                  <a:srgbClr val="003057"/>
                </a:solidFill>
              </a:rPr>
              <a:t>Kurztext</a:t>
            </a:r>
          </a:p>
        </p:txBody>
      </p:sp>
      <p:sp>
        <p:nvSpPr>
          <p:cNvPr id="5" name="Textplatzhalter 4"/>
          <p:cNvSpPr>
            <a:spLocks noGrp="1"/>
          </p:cNvSpPr>
          <p:nvPr>
            <p:ph type="body" sz="quarter" idx="3"/>
          </p:nvPr>
        </p:nvSpPr>
        <p:spPr>
          <a:xfrm>
            <a:off x="6595818" y="1376363"/>
            <a:ext cx="5183188" cy="823912"/>
          </a:xfrm>
        </p:spPr>
        <p:txBody>
          <a:bodyPr/>
          <a:lstStyle/>
          <a:p>
            <a:r>
              <a:rPr lang="de-DE" dirty="0"/>
              <a:t>Barrieren</a:t>
            </a:r>
          </a:p>
        </p:txBody>
      </p:sp>
      <p:sp>
        <p:nvSpPr>
          <p:cNvPr id="6" name="Inhaltsplatzhalter 5"/>
          <p:cNvSpPr>
            <a:spLocks noGrp="1"/>
          </p:cNvSpPr>
          <p:nvPr>
            <p:ph sz="quarter" idx="4"/>
          </p:nvPr>
        </p:nvSpPr>
        <p:spPr>
          <a:xfrm>
            <a:off x="6595818" y="2301875"/>
            <a:ext cx="5183188" cy="4419600"/>
          </a:xfrm>
        </p:spPr>
        <p:txBody>
          <a:bodyPr>
            <a:normAutofit lnSpcReduction="10000"/>
          </a:bodyPr>
          <a:lstStyle/>
          <a:p>
            <a:r>
              <a:rPr lang="de-DE" dirty="0"/>
              <a:t>Keine Alt-Texte möglich</a:t>
            </a:r>
          </a:p>
          <a:p>
            <a:r>
              <a:rPr lang="de-DE" dirty="0"/>
              <a:t>Zuordnung/Anordnung-Fragetypen für Screenreader/ Sprachsteuerung/Tastatur nicht zugänglich</a:t>
            </a:r>
          </a:p>
          <a:p>
            <a:r>
              <a:rPr lang="de-DE" dirty="0" err="1"/>
              <a:t>HotSpot</a:t>
            </a:r>
            <a:r>
              <a:rPr lang="de-DE" dirty="0"/>
              <a:t> für Screenreader/ Sprachsteuerung/Tastatur/</a:t>
            </a:r>
            <a:br>
              <a:rPr lang="de-DE" dirty="0"/>
            </a:br>
            <a:r>
              <a:rPr lang="de-DE" dirty="0"/>
              <a:t>Vergrößerung nicht zugänglich</a:t>
            </a:r>
          </a:p>
          <a:p>
            <a:r>
              <a:rPr lang="de-DE" dirty="0"/>
              <a:t>Freitextantworten für Screenreader/Sprachsteuerung nicht zugänglich</a:t>
            </a:r>
          </a:p>
        </p:txBody>
      </p:sp>
      <p:sp>
        <p:nvSpPr>
          <p:cNvPr id="8" name="Foliennummernplatzhalter 7"/>
          <p:cNvSpPr>
            <a:spLocks noGrp="1"/>
          </p:cNvSpPr>
          <p:nvPr>
            <p:ph type="sldNum" sz="quarter" idx="12"/>
          </p:nvPr>
        </p:nvSpPr>
        <p:spPr/>
        <p:txBody>
          <a:bodyPr/>
          <a:lstStyle/>
          <a:p>
            <a:fld id="{FB2375C0-7702-4EFE-AA9A-D259F46FFF45}" type="slidenum">
              <a:rPr lang="de-DE" smtClean="0"/>
              <a:t>20</a:t>
            </a:fld>
            <a:endParaRPr lang="de-DE"/>
          </a:p>
        </p:txBody>
      </p:sp>
      <p:sp>
        <p:nvSpPr>
          <p:cNvPr id="9" name="Textfeld 8"/>
          <p:cNvSpPr txBox="1"/>
          <p:nvPr/>
        </p:nvSpPr>
        <p:spPr>
          <a:xfrm>
            <a:off x="937846" y="6356350"/>
            <a:ext cx="4696927" cy="369332"/>
          </a:xfrm>
          <a:prstGeom prst="rect">
            <a:avLst/>
          </a:prstGeom>
          <a:noFill/>
        </p:spPr>
        <p:txBody>
          <a:bodyPr wrap="none" rtlCol="0">
            <a:spAutoFit/>
          </a:bodyPr>
          <a:lstStyle/>
          <a:p>
            <a:r>
              <a:rPr lang="de-DE" dirty="0">
                <a:solidFill>
                  <a:srgbClr val="003057"/>
                </a:solidFill>
              </a:rPr>
              <a:t>Testergebnis Stand August 24, ILIAS-Version 7.3</a:t>
            </a:r>
          </a:p>
        </p:txBody>
      </p:sp>
    </p:spTree>
    <p:extLst>
      <p:ext uri="{BB962C8B-B14F-4D97-AF65-F5344CB8AC3E}">
        <p14:creationId xmlns:p14="http://schemas.microsoft.com/office/powerpoint/2010/main" val="2223237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Barrierefreiheit </a:t>
            </a:r>
            <a:r>
              <a:rPr lang="de-DE" dirty="0" err="1"/>
              <a:t>EvaExam</a:t>
            </a:r>
            <a:r>
              <a:rPr lang="de-DE" dirty="0"/>
              <a:t> Online</a:t>
            </a:r>
          </a:p>
        </p:txBody>
      </p:sp>
      <p:sp>
        <p:nvSpPr>
          <p:cNvPr id="3" name="Textplatzhalter 2"/>
          <p:cNvSpPr>
            <a:spLocks noGrp="1"/>
          </p:cNvSpPr>
          <p:nvPr>
            <p:ph type="body" idx="1"/>
          </p:nvPr>
        </p:nvSpPr>
        <p:spPr/>
        <p:txBody>
          <a:bodyPr/>
          <a:lstStyle/>
          <a:p>
            <a:r>
              <a:rPr lang="de-DE" dirty="0"/>
              <a:t>Positiv</a:t>
            </a:r>
          </a:p>
        </p:txBody>
      </p:sp>
      <p:sp>
        <p:nvSpPr>
          <p:cNvPr id="4" name="Inhaltsplatzhalter 3"/>
          <p:cNvSpPr>
            <a:spLocks noGrp="1"/>
          </p:cNvSpPr>
          <p:nvPr>
            <p:ph sz="half" idx="2"/>
          </p:nvPr>
        </p:nvSpPr>
        <p:spPr/>
        <p:txBody>
          <a:bodyPr>
            <a:normAutofit lnSpcReduction="10000"/>
          </a:bodyPr>
          <a:lstStyle/>
          <a:p>
            <a:r>
              <a:rPr lang="de-DE" dirty="0"/>
              <a:t>Kann mit Screenreader, Tastaturbedienung, Sprachsteuerung, Vergrößerung grundsätzlich ausgefüllt werden.</a:t>
            </a:r>
          </a:p>
          <a:p>
            <a:r>
              <a:rPr lang="de-DE" dirty="0"/>
              <a:t>Bilder können mit Alternativtexten versehen werden.</a:t>
            </a:r>
          </a:p>
          <a:p>
            <a:r>
              <a:rPr lang="de-DE" dirty="0"/>
              <a:t>Videos können mit Untertitel versehen werden.</a:t>
            </a:r>
          </a:p>
        </p:txBody>
      </p:sp>
      <p:sp>
        <p:nvSpPr>
          <p:cNvPr id="5" name="Textplatzhalter 4"/>
          <p:cNvSpPr>
            <a:spLocks noGrp="1"/>
          </p:cNvSpPr>
          <p:nvPr>
            <p:ph type="body" sz="quarter" idx="3"/>
          </p:nvPr>
        </p:nvSpPr>
        <p:spPr/>
        <p:txBody>
          <a:bodyPr/>
          <a:lstStyle/>
          <a:p>
            <a:r>
              <a:rPr lang="de-DE" dirty="0"/>
              <a:t>Barrieren</a:t>
            </a:r>
          </a:p>
        </p:txBody>
      </p:sp>
      <p:sp>
        <p:nvSpPr>
          <p:cNvPr id="6" name="Inhaltsplatzhalter 5"/>
          <p:cNvSpPr>
            <a:spLocks noGrp="1"/>
          </p:cNvSpPr>
          <p:nvPr>
            <p:ph sz="quarter" idx="4"/>
          </p:nvPr>
        </p:nvSpPr>
        <p:spPr>
          <a:xfrm>
            <a:off x="6595818" y="2505075"/>
            <a:ext cx="5183188" cy="4216400"/>
          </a:xfrm>
        </p:spPr>
        <p:txBody>
          <a:bodyPr>
            <a:normAutofit lnSpcReduction="10000"/>
          </a:bodyPr>
          <a:lstStyle/>
          <a:p>
            <a:r>
              <a:rPr lang="de-DE" dirty="0"/>
              <a:t>Für </a:t>
            </a:r>
            <a:r>
              <a:rPr lang="de-DE" dirty="0" err="1"/>
              <a:t>Screenreadernutzer</a:t>
            </a:r>
            <a:r>
              <a:rPr lang="de-DE" dirty="0"/>
              <a:t>*innen ist es schwierig zu verstehen, wie Fragen und Antwortoptionen vorgelesen wurden. </a:t>
            </a:r>
          </a:p>
          <a:p>
            <a:r>
              <a:rPr lang="de-DE" dirty="0"/>
              <a:t>Hotspot-Frage für Screenreader/ Tastaturbedienung nicht zugänglich</a:t>
            </a:r>
          </a:p>
          <a:p>
            <a:r>
              <a:rPr lang="de-DE" dirty="0"/>
              <a:t>Zuordnungsfrage in </a:t>
            </a:r>
            <a:r>
              <a:rPr lang="de-DE" dirty="0" err="1"/>
              <a:t>responsiver</a:t>
            </a:r>
            <a:r>
              <a:rPr lang="de-DE" dirty="0"/>
              <a:t>/vergrößerter Ansicht schwierig</a:t>
            </a:r>
          </a:p>
        </p:txBody>
      </p:sp>
      <p:sp>
        <p:nvSpPr>
          <p:cNvPr id="8" name="Foliennummernplatzhalter 7"/>
          <p:cNvSpPr>
            <a:spLocks noGrp="1"/>
          </p:cNvSpPr>
          <p:nvPr>
            <p:ph type="sldNum" sz="quarter" idx="12"/>
          </p:nvPr>
        </p:nvSpPr>
        <p:spPr/>
        <p:txBody>
          <a:bodyPr/>
          <a:lstStyle/>
          <a:p>
            <a:fld id="{FB2375C0-7702-4EFE-AA9A-D259F46FFF45}" type="slidenum">
              <a:rPr lang="de-DE" smtClean="0"/>
              <a:t>21</a:t>
            </a:fld>
            <a:endParaRPr lang="de-DE"/>
          </a:p>
        </p:txBody>
      </p:sp>
      <p:sp>
        <p:nvSpPr>
          <p:cNvPr id="9" name="Textfeld 8"/>
          <p:cNvSpPr txBox="1"/>
          <p:nvPr/>
        </p:nvSpPr>
        <p:spPr>
          <a:xfrm>
            <a:off x="937846" y="6356350"/>
            <a:ext cx="5136021" cy="369332"/>
          </a:xfrm>
          <a:prstGeom prst="rect">
            <a:avLst/>
          </a:prstGeom>
          <a:noFill/>
        </p:spPr>
        <p:txBody>
          <a:bodyPr wrap="none" rtlCol="0">
            <a:spAutoFit/>
          </a:bodyPr>
          <a:lstStyle/>
          <a:p>
            <a:r>
              <a:rPr lang="de-DE" dirty="0">
                <a:solidFill>
                  <a:srgbClr val="003057"/>
                </a:solidFill>
              </a:rPr>
              <a:t>Testergebnis Stand August 24, Eva-</a:t>
            </a:r>
            <a:r>
              <a:rPr lang="de-DE" dirty="0" err="1">
                <a:solidFill>
                  <a:srgbClr val="003057"/>
                </a:solidFill>
              </a:rPr>
              <a:t>Exam</a:t>
            </a:r>
            <a:r>
              <a:rPr lang="de-DE" dirty="0">
                <a:solidFill>
                  <a:srgbClr val="003057"/>
                </a:solidFill>
              </a:rPr>
              <a:t> Version 9.1</a:t>
            </a:r>
          </a:p>
        </p:txBody>
      </p:sp>
    </p:spTree>
    <p:extLst>
      <p:ext uri="{BB962C8B-B14F-4D97-AF65-F5344CB8AC3E}">
        <p14:creationId xmlns:p14="http://schemas.microsoft.com/office/powerpoint/2010/main" val="2721956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Selbst-Test mit </a:t>
            </a:r>
            <a:r>
              <a:rPr lang="de-DE" dirty="0" err="1"/>
              <a:t>EvaExam</a:t>
            </a:r>
            <a:endParaRPr lang="de-DE" dirty="0"/>
          </a:p>
        </p:txBody>
      </p:sp>
      <p:sp>
        <p:nvSpPr>
          <p:cNvPr id="3" name="Inhaltsplatzhalter 2"/>
          <p:cNvSpPr>
            <a:spLocks noGrp="1"/>
          </p:cNvSpPr>
          <p:nvPr>
            <p:ph idx="1"/>
          </p:nvPr>
        </p:nvSpPr>
        <p:spPr/>
        <p:txBody>
          <a:bodyPr/>
          <a:lstStyle/>
          <a:p>
            <a:pPr marL="0" indent="0">
              <a:buNone/>
            </a:pPr>
            <a:r>
              <a:rPr lang="de-DE" sz="3200" b="1" dirty="0">
                <a:solidFill>
                  <a:srgbClr val="AC145A"/>
                </a:solidFill>
              </a:rPr>
              <a:t>Kurze </a:t>
            </a:r>
            <a:r>
              <a:rPr lang="de-DE" sz="3200" b="1" dirty="0" err="1">
                <a:solidFill>
                  <a:srgbClr val="AC145A"/>
                </a:solidFill>
              </a:rPr>
              <a:t>EvaExam</a:t>
            </a:r>
            <a:r>
              <a:rPr lang="de-DE" sz="3200" b="1" dirty="0">
                <a:solidFill>
                  <a:srgbClr val="AC145A"/>
                </a:solidFill>
              </a:rPr>
              <a:t> Prüfung</a:t>
            </a:r>
          </a:p>
          <a:p>
            <a:r>
              <a:rPr lang="de-DE" sz="3200" dirty="0"/>
              <a:t>Wählen Sie Ihr Beeinträchtigungs-Szenario:</a:t>
            </a:r>
          </a:p>
          <a:p>
            <a:pPr lvl="1">
              <a:buFont typeface="Symbol" panose="05050102010706020507" pitchFamily="18" charset="2"/>
              <a:buChar char="-"/>
            </a:pPr>
            <a:r>
              <a:rPr lang="de-DE" sz="2800" dirty="0">
                <a:solidFill>
                  <a:srgbClr val="003057"/>
                </a:solidFill>
              </a:rPr>
              <a:t>Browser-Vergrößerung 200 Prozent</a:t>
            </a:r>
          </a:p>
          <a:p>
            <a:pPr lvl="1">
              <a:spcAft>
                <a:spcPts val="2000"/>
              </a:spcAft>
              <a:buFont typeface="Symbol" panose="05050102010706020507" pitchFamily="18" charset="2"/>
              <a:buChar char="-"/>
            </a:pPr>
            <a:r>
              <a:rPr lang="de-DE" sz="2800" dirty="0">
                <a:solidFill>
                  <a:srgbClr val="003057"/>
                </a:solidFill>
              </a:rPr>
              <a:t>Tastaturbedienung ohne Maus</a:t>
            </a:r>
            <a:endParaRPr lang="de-DE" dirty="0"/>
          </a:p>
          <a:p>
            <a:pPr marL="0" indent="0">
              <a:buNone/>
            </a:pPr>
            <a:r>
              <a:rPr lang="de-DE" b="1" dirty="0">
                <a:latin typeface="Calibri" panose="020F0502020204030204" pitchFamily="34" charset="0"/>
                <a:ea typeface="Calibri" panose="020F0502020204030204" pitchFamily="34" charset="0"/>
                <a:cs typeface="Calibri" panose="020F0502020204030204" pitchFamily="34" charset="0"/>
              </a:rPr>
              <a:t>https://scanklausuren.tu-dortmund.de/evaexam/online.php?p=GAAD2026</a:t>
            </a:r>
            <a:endParaRPr lang="de-DE" sz="40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Foliennummernplatzhalter 3"/>
          <p:cNvSpPr>
            <a:spLocks noGrp="1"/>
          </p:cNvSpPr>
          <p:nvPr>
            <p:ph type="sldNum" sz="quarter" idx="12"/>
          </p:nvPr>
        </p:nvSpPr>
        <p:spPr/>
        <p:txBody>
          <a:bodyPr/>
          <a:lstStyle/>
          <a:p>
            <a:fld id="{FB2375C0-7702-4EFE-AA9A-D259F46FFF45}" type="slidenum">
              <a:rPr lang="de-DE" smtClean="0"/>
              <a:t>22</a:t>
            </a:fld>
            <a:endParaRPr lang="de-DE"/>
          </a:p>
        </p:txBody>
      </p:sp>
    </p:spTree>
    <p:extLst>
      <p:ext uri="{BB962C8B-B14F-4D97-AF65-F5344CB8AC3E}">
        <p14:creationId xmlns:p14="http://schemas.microsoft.com/office/powerpoint/2010/main" val="4050243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Tipps zur Tastaturbedienung</a:t>
            </a:r>
          </a:p>
        </p:txBody>
      </p:sp>
      <p:sp>
        <p:nvSpPr>
          <p:cNvPr id="3" name="Inhaltsplatzhalter 2"/>
          <p:cNvSpPr>
            <a:spLocks noGrp="1"/>
          </p:cNvSpPr>
          <p:nvPr>
            <p:ph idx="1"/>
          </p:nvPr>
        </p:nvSpPr>
        <p:spPr/>
        <p:txBody>
          <a:bodyPr/>
          <a:lstStyle/>
          <a:p>
            <a:pPr marL="514350" indent="-514350">
              <a:buClr>
                <a:schemeClr val="folHlink"/>
              </a:buClr>
              <a:buFont typeface="+mj-lt"/>
              <a:buAutoNum type="arabicPeriod"/>
              <a:defRPr/>
            </a:pPr>
            <a:r>
              <a:rPr lang="de-DE" b="1" dirty="0">
                <a:ea typeface="Calibri"/>
                <a:cs typeface="Calibri"/>
              </a:rPr>
              <a:t>Tab-Taste:</a:t>
            </a:r>
            <a:r>
              <a:rPr lang="de-DE" dirty="0">
                <a:ea typeface="Calibri"/>
                <a:cs typeface="Calibri"/>
              </a:rPr>
              <a:t> zum nächsten Element</a:t>
            </a:r>
            <a:endParaRPr lang="de-DE" dirty="0"/>
          </a:p>
          <a:p>
            <a:pPr marL="514350" indent="-514350">
              <a:buClr>
                <a:schemeClr val="folHlink"/>
              </a:buClr>
              <a:buFont typeface="+mj-lt"/>
              <a:buAutoNum type="arabicPeriod"/>
              <a:defRPr/>
            </a:pPr>
            <a:r>
              <a:rPr lang="de-DE" b="1" dirty="0">
                <a:ea typeface="Calibri"/>
                <a:cs typeface="Calibri"/>
              </a:rPr>
              <a:t>Enter oder Leertaste:</a:t>
            </a:r>
            <a:r>
              <a:rPr lang="de-DE" dirty="0">
                <a:ea typeface="Calibri"/>
                <a:cs typeface="Calibri"/>
              </a:rPr>
              <a:t> Auswählen</a:t>
            </a:r>
          </a:p>
          <a:p>
            <a:pPr marL="514350" indent="-514350">
              <a:buClr>
                <a:schemeClr val="folHlink"/>
              </a:buClr>
              <a:buFont typeface="+mj-lt"/>
              <a:buAutoNum type="arabicPeriod"/>
              <a:defRPr/>
            </a:pPr>
            <a:r>
              <a:rPr lang="de-DE" b="1" dirty="0">
                <a:ea typeface="Calibri"/>
                <a:cs typeface="Calibri"/>
              </a:rPr>
              <a:t>Pfeiltasten:</a:t>
            </a:r>
            <a:r>
              <a:rPr lang="de-DE" dirty="0">
                <a:ea typeface="Calibri"/>
                <a:cs typeface="Calibri"/>
              </a:rPr>
              <a:t> Scrollen</a:t>
            </a:r>
            <a:endParaRPr lang="de-DE" dirty="0"/>
          </a:p>
        </p:txBody>
      </p:sp>
      <p:pic>
        <p:nvPicPr>
          <p:cNvPr id="5" name="Grafik 4" descr="Tab-Taste">
            <a:extLst>
              <a:ext uri="{FF2B5EF4-FFF2-40B4-BE49-F238E27FC236}">
                <a16:creationId xmlns:a16="http://schemas.microsoft.com/office/drawing/2014/main" id="{40E8F5D3-2B18-20A8-FD83-433F6F84CA98}"/>
              </a:ext>
            </a:extLst>
          </p:cNvPr>
          <p:cNvPicPr>
            <a:picLocks noChangeAspect="1"/>
          </p:cNvPicPr>
          <p:nvPr/>
        </p:nvPicPr>
        <p:blipFill>
          <a:blip r:embed="rId3"/>
          <a:srcRect l="30088" t="22512" r="29694" b="28343"/>
          <a:stretch/>
        </p:blipFill>
        <p:spPr>
          <a:xfrm>
            <a:off x="8181097" y="2286958"/>
            <a:ext cx="642429" cy="441846"/>
          </a:xfrm>
          <a:prstGeom prst="rect">
            <a:avLst/>
          </a:prstGeom>
          <a:noFill/>
          <a:ln w="0">
            <a:noFill/>
          </a:ln>
        </p:spPr>
      </p:pic>
      <p:pic>
        <p:nvPicPr>
          <p:cNvPr id="7" name="Grafik 5" descr="Enter-Taste oder Leertaste">
            <a:extLst>
              <a:ext uri="{FF2B5EF4-FFF2-40B4-BE49-F238E27FC236}">
                <a16:creationId xmlns:a16="http://schemas.microsoft.com/office/drawing/2014/main" id="{066AE486-9565-5A4A-BD1E-E56E0A22587A}"/>
              </a:ext>
            </a:extLst>
          </p:cNvPr>
          <p:cNvPicPr>
            <a:picLocks noChangeAspect="1"/>
          </p:cNvPicPr>
          <p:nvPr/>
        </p:nvPicPr>
        <p:blipFill>
          <a:blip r:embed="rId4"/>
          <a:srcRect l="5211" t="27792" r="3352" b="28368"/>
          <a:stretch/>
        </p:blipFill>
        <p:spPr>
          <a:xfrm>
            <a:off x="8181097" y="3190137"/>
            <a:ext cx="1659548" cy="447651"/>
          </a:xfrm>
          <a:prstGeom prst="rect">
            <a:avLst/>
          </a:prstGeom>
          <a:noFill/>
          <a:ln w="0">
            <a:noFill/>
          </a:ln>
        </p:spPr>
      </p:pic>
      <p:pic>
        <p:nvPicPr>
          <p:cNvPr id="8" name="Grafik 6" descr="Pfeiltasten nach oben und unten">
            <a:extLst>
              <a:ext uri="{FF2B5EF4-FFF2-40B4-BE49-F238E27FC236}">
                <a16:creationId xmlns:a16="http://schemas.microsoft.com/office/drawing/2014/main" id="{F4D5B63E-F242-2B4D-A0B5-3A890654791D}"/>
              </a:ext>
            </a:extLst>
          </p:cNvPr>
          <p:cNvPicPr/>
          <p:nvPr/>
        </p:nvPicPr>
        <p:blipFill>
          <a:blip r:embed="rId5"/>
          <a:srcRect l="16928" t="11805" r="18955" b="15762"/>
          <a:stretch/>
        </p:blipFill>
        <p:spPr>
          <a:xfrm>
            <a:off x="8183644" y="4001294"/>
            <a:ext cx="1209600" cy="771046"/>
          </a:xfrm>
          <a:prstGeom prst="rect">
            <a:avLst/>
          </a:prstGeom>
          <a:noFill/>
          <a:ln w="0">
            <a:noFill/>
          </a:ln>
        </p:spPr>
      </p:pic>
      <p:sp>
        <p:nvSpPr>
          <p:cNvPr id="4" name="Foliennummernplatzhalter 3"/>
          <p:cNvSpPr>
            <a:spLocks noGrp="1"/>
          </p:cNvSpPr>
          <p:nvPr>
            <p:ph type="sldNum" sz="quarter" idx="12"/>
          </p:nvPr>
        </p:nvSpPr>
        <p:spPr/>
        <p:txBody>
          <a:bodyPr/>
          <a:lstStyle/>
          <a:p>
            <a:fld id="{FB2375C0-7702-4EFE-AA9A-D259F46FFF45}" type="slidenum">
              <a:rPr lang="de-DE" smtClean="0"/>
              <a:t>23</a:t>
            </a:fld>
            <a:endParaRPr lang="de-DE"/>
          </a:p>
        </p:txBody>
      </p:sp>
    </p:spTree>
    <p:extLst>
      <p:ext uri="{BB962C8B-B14F-4D97-AF65-F5344CB8AC3E}">
        <p14:creationId xmlns:p14="http://schemas.microsoft.com/office/powerpoint/2010/main" val="4139141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Video: Test mit Screenreader</a:t>
            </a:r>
          </a:p>
        </p:txBody>
      </p:sp>
      <p:sp>
        <p:nvSpPr>
          <p:cNvPr id="4" name="Foliennummernplatzhalter 3"/>
          <p:cNvSpPr>
            <a:spLocks noGrp="1"/>
          </p:cNvSpPr>
          <p:nvPr>
            <p:ph type="sldNum" sz="quarter" idx="12"/>
          </p:nvPr>
        </p:nvSpPr>
        <p:spPr/>
        <p:txBody>
          <a:bodyPr/>
          <a:lstStyle/>
          <a:p>
            <a:fld id="{FB2375C0-7702-4EFE-AA9A-D259F46FFF45}" type="slidenum">
              <a:rPr lang="de-DE" smtClean="0"/>
              <a:t>24</a:t>
            </a:fld>
            <a:endParaRPr lang="de-DE"/>
          </a:p>
        </p:txBody>
      </p:sp>
    </p:spTree>
    <p:extLst>
      <p:ext uri="{BB962C8B-B14F-4D97-AF65-F5344CB8AC3E}">
        <p14:creationId xmlns:p14="http://schemas.microsoft.com/office/powerpoint/2010/main" val="3726363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Hinweise zu digitalen Prüfungen </a:t>
            </a:r>
          </a:p>
        </p:txBody>
      </p:sp>
      <p:sp>
        <p:nvSpPr>
          <p:cNvPr id="3" name="Inhaltsplatzhalter 2"/>
          <p:cNvSpPr>
            <a:spLocks noGrp="1"/>
          </p:cNvSpPr>
          <p:nvPr>
            <p:ph idx="1"/>
          </p:nvPr>
        </p:nvSpPr>
        <p:spPr>
          <a:xfrm>
            <a:off x="838199" y="1685482"/>
            <a:ext cx="10940807" cy="4779113"/>
          </a:xfrm>
        </p:spPr>
        <p:txBody>
          <a:bodyPr>
            <a:normAutofit/>
          </a:bodyPr>
          <a:lstStyle/>
          <a:p>
            <a:r>
              <a:rPr lang="de-DE" dirty="0"/>
              <a:t>Digitale Prüfungen können für Studierende mit Behinderungen besser Bedingungen bieten.</a:t>
            </a:r>
          </a:p>
          <a:p>
            <a:r>
              <a:rPr lang="de-DE" dirty="0"/>
              <a:t>Nicht alle Frageformate sind barrierefrei.</a:t>
            </a:r>
          </a:p>
          <a:p>
            <a:r>
              <a:rPr lang="de-DE" dirty="0"/>
              <a:t>Bei der Wahl der Einstellungen den Studierenden möglichst viele Optionen lassen.</a:t>
            </a:r>
          </a:p>
          <a:p>
            <a:pPr lvl="1">
              <a:buFont typeface="Symbol" panose="05050102010706020507" pitchFamily="18" charset="2"/>
              <a:buChar char="-"/>
            </a:pPr>
            <a:r>
              <a:rPr lang="de-DE" dirty="0">
                <a:solidFill>
                  <a:srgbClr val="003057"/>
                </a:solidFill>
              </a:rPr>
              <a:t>Einschränkungen sollten </a:t>
            </a:r>
            <a:r>
              <a:rPr lang="de-DE" b="1" dirty="0">
                <a:solidFill>
                  <a:srgbClr val="003057"/>
                </a:solidFill>
              </a:rPr>
              <a:t>didaktisch begründet </a:t>
            </a:r>
            <a:r>
              <a:rPr lang="de-DE" dirty="0">
                <a:solidFill>
                  <a:srgbClr val="003057"/>
                </a:solidFill>
              </a:rPr>
              <a:t>sein! </a:t>
            </a:r>
          </a:p>
          <a:p>
            <a:r>
              <a:rPr lang="de-DE" dirty="0"/>
              <a:t>Mit assistiven Technologien dauert es immer länger und ist anstrengender.</a:t>
            </a:r>
          </a:p>
          <a:p>
            <a:r>
              <a:rPr lang="de-DE" dirty="0"/>
              <a:t>Klare und verständliche Frageformulierungen</a:t>
            </a:r>
          </a:p>
          <a:p>
            <a:r>
              <a:rPr lang="de-DE" dirty="0"/>
              <a:t>Probeklausuren sind hilfreich.</a:t>
            </a:r>
          </a:p>
        </p:txBody>
      </p:sp>
      <p:sp>
        <p:nvSpPr>
          <p:cNvPr id="4" name="Foliennummernplatzhalter 3"/>
          <p:cNvSpPr>
            <a:spLocks noGrp="1"/>
          </p:cNvSpPr>
          <p:nvPr>
            <p:ph type="sldNum" sz="quarter" idx="12"/>
          </p:nvPr>
        </p:nvSpPr>
        <p:spPr/>
        <p:txBody>
          <a:bodyPr/>
          <a:lstStyle/>
          <a:p>
            <a:fld id="{FB2375C0-7702-4EFE-AA9A-D259F46FFF45}" type="slidenum">
              <a:rPr lang="de-DE" smtClean="0"/>
              <a:t>25</a:t>
            </a:fld>
            <a:endParaRPr lang="de-DE"/>
          </a:p>
        </p:txBody>
      </p:sp>
    </p:spTree>
    <p:extLst>
      <p:ext uri="{BB962C8B-B14F-4D97-AF65-F5344CB8AC3E}">
        <p14:creationId xmlns:p14="http://schemas.microsoft.com/office/powerpoint/2010/main" val="2865466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Nachteilsausgleich</a:t>
            </a:r>
          </a:p>
        </p:txBody>
      </p:sp>
      <p:sp>
        <p:nvSpPr>
          <p:cNvPr id="3" name="Textplatzhalter 2"/>
          <p:cNvSpPr>
            <a:spLocks noGrp="1"/>
          </p:cNvSpPr>
          <p:nvPr>
            <p:ph type="body" idx="1"/>
          </p:nvPr>
        </p:nvSpPr>
        <p:spPr/>
        <p:txBody>
          <a:bodyPr/>
          <a:lstStyle/>
          <a:p>
            <a:r>
              <a:rPr lang="de-DE" dirty="0"/>
              <a:t>Grundlagen und Formen</a:t>
            </a:r>
          </a:p>
        </p:txBody>
      </p:sp>
    </p:spTree>
    <p:extLst>
      <p:ext uri="{BB962C8B-B14F-4D97-AF65-F5344CB8AC3E}">
        <p14:creationId xmlns:p14="http://schemas.microsoft.com/office/powerpoint/2010/main" val="1362020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Antrag auf Nachteilsausgleich</a:t>
            </a:r>
          </a:p>
        </p:txBody>
      </p:sp>
      <p:sp>
        <p:nvSpPr>
          <p:cNvPr id="3" name="Inhaltsplatzhalter 2"/>
          <p:cNvSpPr>
            <a:spLocks noGrp="1"/>
          </p:cNvSpPr>
          <p:nvPr>
            <p:ph idx="1"/>
          </p:nvPr>
        </p:nvSpPr>
        <p:spPr/>
        <p:txBody>
          <a:bodyPr/>
          <a:lstStyle/>
          <a:p>
            <a:r>
              <a:rPr lang="de-DE" dirty="0"/>
              <a:t>Nur ein gutes Fünftel der Studierenden mit studienerschwerender Beeinträchtigung beantragt einen Nachteilsausgleich</a:t>
            </a:r>
          </a:p>
        </p:txBody>
      </p:sp>
      <p:pic>
        <p:nvPicPr>
          <p:cNvPr id="5" name="Grafik 4" descr="Die Grafik zeigt die Prozentsätze von Studierenden mit studienerschwerender Beeinträchtigung, die individuelle Anpassungen oder Nachteilsausgleiche im Bereich Prüfungen und Leistungsnachweise beantragt haben. Die Daten stammen aus der Studierendenbefragung in Deutschland (2021) und Mehrfachnennungen sind möglich. Folgende Bereiche werden dargestellt:&#10;&#10;- Prüfungen und Leistungsnachweise insgesamt: 21,1 %&#10;- Prüfungsdauer/Abgabefristen: 26,1 %&#10;- Wiederholung/Verschiebung von Prüfungen: 22,7 %&#10;- Prüfungsbedingungen: 15,8 %&#10;- Prüfungsart: 11,8 %&#10;- Prüfungsdichte: 7,1 %&#10;Die Analyse basiert auf den Angaben von mindestens 3.744 Studierenden mit Beeinträchtigung. Die Fallzahlen können variieren."/>
          <p:cNvPicPr>
            <a:picLocks noChangeAspect="1"/>
          </p:cNvPicPr>
          <p:nvPr/>
        </p:nvPicPr>
        <p:blipFill>
          <a:blip r:embed="rId3"/>
          <a:stretch>
            <a:fillRect/>
          </a:stretch>
        </p:blipFill>
        <p:spPr>
          <a:xfrm>
            <a:off x="1002078" y="2811879"/>
            <a:ext cx="8276857" cy="3414712"/>
          </a:xfrm>
          <a:prstGeom prst="rect">
            <a:avLst/>
          </a:prstGeom>
        </p:spPr>
      </p:pic>
      <p:sp>
        <p:nvSpPr>
          <p:cNvPr id="4" name="Foliennummernplatzhalter 3"/>
          <p:cNvSpPr>
            <a:spLocks noGrp="1"/>
          </p:cNvSpPr>
          <p:nvPr>
            <p:ph type="sldNum" sz="quarter" idx="12"/>
          </p:nvPr>
        </p:nvSpPr>
        <p:spPr/>
        <p:txBody>
          <a:bodyPr/>
          <a:lstStyle/>
          <a:p>
            <a:fld id="{FB2375C0-7702-4EFE-AA9A-D259F46FFF45}" type="slidenum">
              <a:rPr lang="de-DE" smtClean="0"/>
              <a:t>27</a:t>
            </a:fld>
            <a:endParaRPr lang="de-DE"/>
          </a:p>
        </p:txBody>
      </p:sp>
      <p:sp>
        <p:nvSpPr>
          <p:cNvPr id="7" name="Textfeld 6"/>
          <p:cNvSpPr txBox="1"/>
          <p:nvPr/>
        </p:nvSpPr>
        <p:spPr>
          <a:xfrm flipH="1">
            <a:off x="9442814" y="5737473"/>
            <a:ext cx="2865923" cy="369332"/>
          </a:xfrm>
          <a:prstGeom prst="rect">
            <a:avLst/>
          </a:prstGeom>
          <a:noFill/>
        </p:spPr>
        <p:txBody>
          <a:bodyPr wrap="square" rtlCol="0">
            <a:spAutoFit/>
          </a:bodyPr>
          <a:lstStyle/>
          <a:p>
            <a:r>
              <a:rPr lang="de-DE" dirty="0"/>
              <a:t>Quelle: </a:t>
            </a:r>
            <a:r>
              <a:rPr lang="de-DE" dirty="0" err="1"/>
              <a:t>best</a:t>
            </a:r>
            <a:r>
              <a:rPr lang="de-DE" dirty="0"/>
              <a:t> 3, S. 117</a:t>
            </a:r>
          </a:p>
        </p:txBody>
      </p:sp>
    </p:spTree>
    <p:extLst>
      <p:ext uri="{BB962C8B-B14F-4D97-AF65-F5344CB8AC3E}">
        <p14:creationId xmlns:p14="http://schemas.microsoft.com/office/powerpoint/2010/main" val="4120935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Grundsätzliches zum Nachteilsausgleich</a:t>
            </a:r>
          </a:p>
        </p:txBody>
      </p:sp>
      <p:sp>
        <p:nvSpPr>
          <p:cNvPr id="3" name="Inhaltsplatzhalter 2"/>
          <p:cNvSpPr>
            <a:spLocks noGrp="1"/>
          </p:cNvSpPr>
          <p:nvPr>
            <p:ph idx="1"/>
          </p:nvPr>
        </p:nvSpPr>
        <p:spPr/>
        <p:txBody>
          <a:bodyPr>
            <a:normAutofit/>
          </a:bodyPr>
          <a:lstStyle/>
          <a:p>
            <a:r>
              <a:rPr lang="de-DE" b="1" dirty="0"/>
              <a:t>Individuell: </a:t>
            </a:r>
            <a:r>
              <a:rPr lang="de-DE" dirty="0"/>
              <a:t>Ausgleich richtet sich nach den konkreten Auswirkungen einer Beeinträchtigung sowie der Prüfungs-/Studienordnung.</a:t>
            </a:r>
          </a:p>
          <a:p>
            <a:r>
              <a:rPr lang="de-DE" b="1" dirty="0"/>
              <a:t>Ziel: </a:t>
            </a:r>
            <a:r>
              <a:rPr lang="de-DE" dirty="0"/>
              <a:t>Kompensation – keine Bevorzugung, keine Änderung der fachlichen Anforderungen.</a:t>
            </a:r>
          </a:p>
          <a:p>
            <a:r>
              <a:rPr lang="de-DE" b="1" dirty="0"/>
              <a:t>Gestaltung: </a:t>
            </a:r>
            <a:r>
              <a:rPr lang="de-DE" dirty="0"/>
              <a:t>Prüfungsbedingungen können angepasst werden, nicht der Prüfungsinhalt.</a:t>
            </a:r>
          </a:p>
          <a:p>
            <a:r>
              <a:rPr lang="de-DE" b="1" dirty="0"/>
              <a:t>Nicht leistungsrelevant</a:t>
            </a:r>
            <a:r>
              <a:rPr lang="de-DE" dirty="0"/>
              <a:t>: Ausgleiche beeinflussen nicht die Bewertung und werden nicht im Zeugnis ausgewiesen.</a:t>
            </a:r>
          </a:p>
        </p:txBody>
      </p:sp>
      <p:sp>
        <p:nvSpPr>
          <p:cNvPr id="4" name="Foliennummernplatzhalter 3"/>
          <p:cNvSpPr>
            <a:spLocks noGrp="1"/>
          </p:cNvSpPr>
          <p:nvPr>
            <p:ph type="sldNum" sz="quarter" idx="12"/>
          </p:nvPr>
        </p:nvSpPr>
        <p:spPr/>
        <p:txBody>
          <a:bodyPr/>
          <a:lstStyle/>
          <a:p>
            <a:fld id="{FB2375C0-7702-4EFE-AA9A-D259F46FFF45}" type="slidenum">
              <a:rPr lang="de-DE" smtClean="0"/>
              <a:t>28</a:t>
            </a:fld>
            <a:endParaRPr lang="de-DE"/>
          </a:p>
        </p:txBody>
      </p:sp>
    </p:spTree>
    <p:extLst>
      <p:ext uri="{BB962C8B-B14F-4D97-AF65-F5344CB8AC3E}">
        <p14:creationId xmlns:p14="http://schemas.microsoft.com/office/powerpoint/2010/main" val="1813081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0954" y="365125"/>
            <a:ext cx="10888052" cy="1325563"/>
          </a:xfrm>
        </p:spPr>
        <p:txBody>
          <a:bodyPr/>
          <a:lstStyle/>
          <a:p>
            <a:r>
              <a:rPr lang="de-DE" dirty="0"/>
              <a:t>Arten des Nachteilsausgleichs</a:t>
            </a:r>
          </a:p>
        </p:txBody>
      </p:sp>
      <p:sp>
        <p:nvSpPr>
          <p:cNvPr id="3" name="Inhaltsplatzhalter 2"/>
          <p:cNvSpPr>
            <a:spLocks noGrp="1"/>
          </p:cNvSpPr>
          <p:nvPr>
            <p:ph idx="1"/>
          </p:nvPr>
        </p:nvSpPr>
        <p:spPr/>
        <p:txBody>
          <a:bodyPr>
            <a:normAutofit/>
          </a:bodyPr>
          <a:lstStyle/>
          <a:p>
            <a:r>
              <a:rPr lang="de-DE" b="1" dirty="0"/>
              <a:t>Zeit: </a:t>
            </a:r>
            <a:r>
              <a:rPr lang="de-DE" dirty="0"/>
              <a:t>verlängerte Bearbeitungszeit, Pausen, Fristverlängerungen</a:t>
            </a:r>
          </a:p>
          <a:p>
            <a:r>
              <a:rPr lang="de-DE" b="1" dirty="0"/>
              <a:t>Technik &amp; Gestaltung: </a:t>
            </a:r>
            <a:r>
              <a:rPr lang="de-DE" dirty="0"/>
              <a:t>digitale statt Papier, angepasste Formate (Vergrößerung, Beschreibung Abbildungen …)</a:t>
            </a:r>
          </a:p>
          <a:p>
            <a:r>
              <a:rPr lang="de-DE" b="1" dirty="0"/>
              <a:t>Räume: </a:t>
            </a:r>
            <a:r>
              <a:rPr lang="de-DE" dirty="0"/>
              <a:t>Einzelraum, geeignete Beleuchtung, barrierefreier Zugang</a:t>
            </a:r>
          </a:p>
          <a:p>
            <a:r>
              <a:rPr lang="de-DE" b="1" dirty="0"/>
              <a:t>Hilfsmittel: </a:t>
            </a:r>
            <a:r>
              <a:rPr lang="de-DE" dirty="0"/>
              <a:t>Screenreader, eigene Geräte, Spracheingabe</a:t>
            </a:r>
          </a:p>
          <a:p>
            <a:r>
              <a:rPr lang="de-DE" b="1" dirty="0"/>
              <a:t>Prüfungsformat: </a:t>
            </a:r>
            <a:r>
              <a:rPr lang="de-DE" dirty="0"/>
              <a:t>Wechsel</a:t>
            </a:r>
            <a:r>
              <a:rPr lang="de-DE" b="1" dirty="0"/>
              <a:t> </a:t>
            </a:r>
            <a:r>
              <a:rPr lang="de-DE" dirty="0"/>
              <a:t>z. B. von mündlich zu schriftlich</a:t>
            </a:r>
          </a:p>
        </p:txBody>
      </p:sp>
      <p:sp>
        <p:nvSpPr>
          <p:cNvPr id="4" name="Foliennummernplatzhalter 3"/>
          <p:cNvSpPr>
            <a:spLocks noGrp="1"/>
          </p:cNvSpPr>
          <p:nvPr>
            <p:ph type="sldNum" sz="quarter" idx="12"/>
          </p:nvPr>
        </p:nvSpPr>
        <p:spPr/>
        <p:txBody>
          <a:bodyPr/>
          <a:lstStyle/>
          <a:p>
            <a:fld id="{FB2375C0-7702-4EFE-AA9A-D259F46FFF45}" type="slidenum">
              <a:rPr lang="de-DE" smtClean="0"/>
              <a:t>29</a:t>
            </a:fld>
            <a:endParaRPr lang="de-DE"/>
          </a:p>
        </p:txBody>
      </p:sp>
    </p:spTree>
    <p:extLst>
      <p:ext uri="{BB962C8B-B14F-4D97-AF65-F5344CB8AC3E}">
        <p14:creationId xmlns:p14="http://schemas.microsoft.com/office/powerpoint/2010/main" val="2670555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Abschluss: Kurzumfrage zur Evaluation</a:t>
            </a:r>
          </a:p>
        </p:txBody>
      </p:sp>
      <p:sp>
        <p:nvSpPr>
          <p:cNvPr id="3" name="Inhaltsplatzhalter 2"/>
          <p:cNvSpPr>
            <a:spLocks noGrp="1"/>
          </p:cNvSpPr>
          <p:nvPr>
            <p:ph idx="1"/>
          </p:nvPr>
        </p:nvSpPr>
        <p:spPr/>
        <p:txBody>
          <a:bodyPr/>
          <a:lstStyle/>
          <a:p>
            <a:r>
              <a:rPr lang="de-DE" dirty="0"/>
              <a:t>Ich habe </a:t>
            </a:r>
            <a:r>
              <a:rPr lang="de-DE" b="1" dirty="0"/>
              <a:t>etwas Neues </a:t>
            </a:r>
            <a:r>
              <a:rPr lang="de-DE" dirty="0"/>
              <a:t>zum Thema barrierefrei Prüfen gelernt.</a:t>
            </a:r>
          </a:p>
          <a:p>
            <a:r>
              <a:rPr lang="de-DE" dirty="0"/>
              <a:t>Ich habe </a:t>
            </a:r>
            <a:r>
              <a:rPr lang="de-DE" b="1" dirty="0"/>
              <a:t>etwas Nützliches</a:t>
            </a:r>
            <a:r>
              <a:rPr lang="de-DE" dirty="0"/>
              <a:t> zum Thema barrierefreie Prüfen für meine Praxis gelernt.</a:t>
            </a:r>
          </a:p>
          <a:p>
            <a:r>
              <a:rPr lang="de-DE" dirty="0"/>
              <a:t>Deine </a:t>
            </a:r>
            <a:r>
              <a:rPr lang="de-DE" b="1" dirty="0"/>
              <a:t>wichtigste</a:t>
            </a:r>
            <a:r>
              <a:rPr lang="de-DE" dirty="0"/>
              <a:t> Erkenntnis?</a:t>
            </a:r>
          </a:p>
          <a:p>
            <a:pPr>
              <a:spcAft>
                <a:spcPts val="3000"/>
              </a:spcAft>
            </a:pPr>
            <a:r>
              <a:rPr lang="de-DE" dirty="0"/>
              <a:t>Was ist </a:t>
            </a:r>
            <a:r>
              <a:rPr lang="de-DE" b="1" dirty="0"/>
              <a:t>offen</a:t>
            </a:r>
            <a:r>
              <a:rPr lang="de-DE" dirty="0"/>
              <a:t> geblieben? Wozu wünscht du dir mehr Input?</a:t>
            </a:r>
            <a:endParaRPr lang="de-DE" sz="2200" dirty="0">
              <a:solidFill>
                <a:srgbClr val="003057"/>
              </a:solidFill>
            </a:endParaRPr>
          </a:p>
          <a:p>
            <a:pPr marL="0" indent="0">
              <a:buNone/>
            </a:pPr>
            <a:r>
              <a:rPr lang="de-DE" sz="2400" dirty="0">
                <a:hlinkClick r:id="rId3"/>
              </a:rPr>
              <a:t>www.wooclap.com</a:t>
            </a:r>
            <a:endParaRPr lang="de-DE" sz="2400" dirty="0"/>
          </a:p>
          <a:p>
            <a:pPr marL="0" indent="0">
              <a:buNone/>
            </a:pPr>
            <a:r>
              <a:rPr lang="de-DE" sz="2400" dirty="0"/>
              <a:t>Ereigniscode: </a:t>
            </a:r>
            <a:r>
              <a:rPr lang="de-DE" sz="3200" b="1" dirty="0">
                <a:solidFill>
                  <a:srgbClr val="AC145A"/>
                </a:solidFill>
              </a:rPr>
              <a:t>JILEQZ</a:t>
            </a:r>
          </a:p>
        </p:txBody>
      </p:sp>
      <p:sp>
        <p:nvSpPr>
          <p:cNvPr id="4" name="Foliennummernplatzhalter 3"/>
          <p:cNvSpPr>
            <a:spLocks noGrp="1"/>
          </p:cNvSpPr>
          <p:nvPr>
            <p:ph type="sldNum" sz="quarter" idx="12"/>
          </p:nvPr>
        </p:nvSpPr>
        <p:spPr/>
        <p:txBody>
          <a:bodyPr/>
          <a:lstStyle/>
          <a:p>
            <a:fld id="{FB2375C0-7702-4EFE-AA9A-D259F46FFF45}" type="slidenum">
              <a:rPr lang="de-DE" smtClean="0"/>
              <a:t>30</a:t>
            </a:fld>
            <a:endParaRPr lang="de-DE"/>
          </a:p>
        </p:txBody>
      </p:sp>
      <p:sp>
        <p:nvSpPr>
          <p:cNvPr id="6" name="Textfeld 5"/>
          <p:cNvSpPr txBox="1"/>
          <p:nvPr/>
        </p:nvSpPr>
        <p:spPr>
          <a:xfrm>
            <a:off x="8427294" y="5807631"/>
            <a:ext cx="3220279" cy="369332"/>
          </a:xfrm>
          <a:prstGeom prst="rect">
            <a:avLst/>
          </a:prstGeom>
          <a:noFill/>
        </p:spPr>
        <p:txBody>
          <a:bodyPr wrap="square" rtlCol="0">
            <a:spAutoFit/>
          </a:bodyPr>
          <a:lstStyle/>
          <a:p>
            <a:r>
              <a:rPr lang="de-DE" dirty="0"/>
              <a:t>QR-Code zur </a:t>
            </a:r>
            <a:r>
              <a:rPr lang="de-DE" dirty="0" err="1"/>
              <a:t>Wooclap</a:t>
            </a:r>
            <a:r>
              <a:rPr lang="de-DE" dirty="0"/>
              <a:t> Umfrage</a:t>
            </a:r>
          </a:p>
        </p:txBody>
      </p:sp>
      <p:pic>
        <p:nvPicPr>
          <p:cNvPr id="7" name="Grafik 6" descr="QR-Code zur Umfrage"/>
          <p:cNvPicPr>
            <a:picLocks noChangeAspect="1"/>
          </p:cNvPicPr>
          <p:nvPr/>
        </p:nvPicPr>
        <p:blipFill>
          <a:blip r:embed="rId4"/>
          <a:stretch>
            <a:fillRect/>
          </a:stretch>
        </p:blipFill>
        <p:spPr>
          <a:xfrm>
            <a:off x="6122289" y="4182778"/>
            <a:ext cx="2173572" cy="2173572"/>
          </a:xfrm>
          <a:prstGeom prst="rect">
            <a:avLst/>
          </a:prstGeom>
        </p:spPr>
      </p:pic>
    </p:spTree>
    <p:extLst>
      <p:ext uri="{BB962C8B-B14F-4D97-AF65-F5344CB8AC3E}">
        <p14:creationId xmlns:p14="http://schemas.microsoft.com/office/powerpoint/2010/main" val="179797856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1127</Words>
  <Application>Microsoft Office PowerPoint</Application>
  <PresentationFormat>Breitbild</PresentationFormat>
  <Paragraphs>216</Paragraphs>
  <Slides>30</Slides>
  <Notes>27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30</vt:i4>
      </vt:variant>
    </vt:vector>
  </HeadingPairs>
  <TitlesOfParts>
    <vt:vector size="38" baseType="lpstr">
      <vt:lpstr>Akkurat-Bold</vt:lpstr>
      <vt:lpstr>Arial</vt:lpstr>
      <vt:lpstr>Calibri</vt:lpstr>
      <vt:lpstr>Calibri Light</vt:lpstr>
      <vt:lpstr>Open Sans</vt:lpstr>
      <vt:lpstr>Symbol</vt:lpstr>
      <vt:lpstr>Wingdings</vt:lpstr>
      <vt:lpstr>Office</vt:lpstr>
      <vt:lpstr>Barrierefrei prüfen</vt:lpstr>
      <vt:lpstr>Lizenzhinweise</vt:lpstr>
      <vt:lpstr>Inhalt</vt:lpstr>
      <vt:lpstr>Barrierefrei prüfen – warum?</vt:lpstr>
      <vt:lpstr>Daten Studierende mit Behinderungen (1/3) </vt:lpstr>
      <vt:lpstr>Studienrelevante Beeinträchtigungen</vt:lpstr>
      <vt:lpstr>Wooclap Umfrage</vt:lpstr>
      <vt:lpstr>Häufige Schwierigkeiten bei Prüfungen</vt:lpstr>
      <vt:lpstr>Barrierefrei prüfen – Wie?</vt:lpstr>
      <vt:lpstr>Lösungsraum Teilhabe an Bildung</vt:lpstr>
      <vt:lpstr>Universal Design (for Learning)</vt:lpstr>
      <vt:lpstr>Barrierefreiheit</vt:lpstr>
      <vt:lpstr>Individuelle Kompensationsstrategien</vt:lpstr>
      <vt:lpstr>Angemessene Vorkehrungen</vt:lpstr>
      <vt:lpstr>Gestaltung von Prüfungen</vt:lpstr>
      <vt:lpstr>Chancengleiche Bedingungen</vt:lpstr>
      <vt:lpstr>Chancen und Herausforderungen digitaler Prüfungen (1/2)</vt:lpstr>
      <vt:lpstr>Chancen und Herausforderungen digitaler Prüfungen (2/2)</vt:lpstr>
      <vt:lpstr>Barrierefreiheit Moodle-Test</vt:lpstr>
      <vt:lpstr>Barrierefreiheit ILIAS-Test</vt:lpstr>
      <vt:lpstr>Barrierefreiheit EvaExam Online</vt:lpstr>
      <vt:lpstr>Selbst-Test mit EvaExam</vt:lpstr>
      <vt:lpstr>Tipps zur Tastaturbedienung</vt:lpstr>
      <vt:lpstr>Video: Test mit Screenreader</vt:lpstr>
      <vt:lpstr>Hinweise zu digitalen Prüfungen </vt:lpstr>
      <vt:lpstr>Nachteilsausgleich</vt:lpstr>
      <vt:lpstr>Antrag auf Nachteilsausgleich</vt:lpstr>
      <vt:lpstr>Grundsätzliches zum Nachteilsausgleich</vt:lpstr>
      <vt:lpstr>Arten des Nachteilsausgleichs</vt:lpstr>
      <vt:lpstr>Abschluss: Kurzumfrage zur Evaluation</vt:lpstr>
    </vt:vector>
  </TitlesOfParts>
  <Company>Fakultät 12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Netzwerktreffen Handlungsfeld 2</dc:title>
  <dc:creator>annegret.haage@tu-dortmund.de</dc:creator>
  <cp:lastModifiedBy>Haage, Annegret</cp:lastModifiedBy>
  <cp:revision>816</cp:revision>
  <dcterms:created xsi:type="dcterms:W3CDTF">2022-08-15T10:39:36Z</dcterms:created>
  <dcterms:modified xsi:type="dcterms:W3CDTF">2026-06-10T11:35:27Z</dcterms:modified>
</cp:coreProperties>
</file>